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7" r:id="rId4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83"/>
    <p:restoredTop sz="94660"/>
  </p:normalViewPr>
  <p:slideViewPr>
    <p:cSldViewPr>
      <p:cViewPr varScale="0">
        <p:scale>
          <a:sx n="70" d="100"/>
          <a:sy n="70" d="100"/>
        </p:scale>
        <p:origin x="-2046" y="8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8" y="685800"/>
            <a:ext cx="237392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16" name="四角形 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17" name="四角形 0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18" name="四角形 0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3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2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456723"/>
            <a:ext cx="2256234" cy="61713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2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タイトル 26"/>
          <p:cNvSpPr>
            <a:spLocks noGrp="1"/>
          </p:cNvSpPr>
          <p:nvPr/>
        </p:nvSpPr>
        <p:spPr>
          <a:xfrm>
            <a:off x="300051" y="363520"/>
            <a:ext cx="6273186" cy="523768"/>
          </a:xfrm>
          <a:prstGeom prst="rect">
            <a:avLst/>
          </a:prstGeom>
          <a:solidFill>
            <a:sysClr val="windowText" lastClr="000000"/>
          </a:solidFill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vert="horz" wrap="square" lIns="144000" tIns="108000" rIns="144000" bIns="108000" rtlCol="0" anchor="ctr" anchorCtr="0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ysClr val="windowText" lastClr="000000"/>
                </a:solidFill>
                <a:latin typeface="游ゴシック Light"/>
                <a:ea typeface="游ゴシック Light"/>
                <a:cs typeface="+mj-cs"/>
              </a:defRPr>
            </a:lvl1pPr>
            <a:lvl2pPr eaLnBrk="1" hangingPunct="1">
              <a:defRPr kumimoji="1">
                <a:solidFill>
                  <a:srgbClr val="44546A"/>
                </a:solidFill>
                <a:latin typeface="游ゴシック"/>
                <a:ea typeface="游ゴシック"/>
              </a:defRPr>
            </a:lvl2pPr>
            <a:lvl3pPr eaLnBrk="1" hangingPunct="1">
              <a:defRPr kumimoji="1">
                <a:solidFill>
                  <a:srgbClr val="44546A"/>
                </a:solidFill>
                <a:latin typeface="游ゴシック"/>
                <a:ea typeface="游ゴシック"/>
              </a:defRPr>
            </a:lvl3pPr>
            <a:lvl4pPr eaLnBrk="1" hangingPunct="1">
              <a:defRPr kumimoji="1">
                <a:solidFill>
                  <a:srgbClr val="44546A"/>
                </a:solidFill>
                <a:latin typeface="游ゴシック"/>
                <a:ea typeface="游ゴシック"/>
              </a:defRPr>
            </a:lvl4pPr>
            <a:lvl5pPr eaLnBrk="1" hangingPunct="1">
              <a:defRPr kumimoji="1">
                <a:solidFill>
                  <a:srgbClr val="44546A"/>
                </a:solidFill>
                <a:latin typeface="游ゴシック"/>
                <a:ea typeface="游ゴシック"/>
              </a:defRPr>
            </a:lvl5pPr>
            <a:lvl6pPr eaLnBrk="1" hangingPunct="1">
              <a:defRPr kumimoji="1">
                <a:solidFill>
                  <a:srgbClr val="44546A"/>
                </a:solidFill>
                <a:latin typeface="游ゴシック"/>
                <a:ea typeface="游ゴシック"/>
              </a:defRPr>
            </a:lvl6pPr>
            <a:lvl7pPr eaLnBrk="1" hangingPunct="1">
              <a:defRPr kumimoji="1">
                <a:solidFill>
                  <a:srgbClr val="44546A"/>
                </a:solidFill>
                <a:latin typeface="游ゴシック"/>
                <a:ea typeface="游ゴシック"/>
              </a:defRPr>
            </a:lvl7pPr>
            <a:lvl8pPr eaLnBrk="1" hangingPunct="1">
              <a:defRPr kumimoji="1">
                <a:solidFill>
                  <a:srgbClr val="44546A"/>
                </a:solidFill>
                <a:latin typeface="游ゴシック"/>
                <a:ea typeface="游ゴシック"/>
              </a:defRPr>
            </a:lvl8pPr>
            <a:lvl9pPr eaLnBrk="1" hangingPunct="1">
              <a:defRPr kumimoji="1">
                <a:solidFill>
                  <a:srgbClr val="44546A"/>
                </a:solidFill>
                <a:latin typeface="游ゴシック"/>
                <a:ea typeface="游ゴシック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2000" b="1" dirty="0">
                <a:ln w="6350" cap="flat" cmpd="sng">
                  <a:solidFill>
                    <a:sysClr val="windowText" lastClr="000000"/>
                  </a:solidFill>
                  <a:prstDash val="solid"/>
                  <a:bevel/>
                </a:ln>
                <a:solidFill>
                  <a:sysClr val="window" lastClr="FFFFFF">
                    <a:lumMod val="85000"/>
                    <a:lumOff val="15000"/>
                  </a:sysClr>
                </a:solidFill>
                <a:effectLst/>
                <a:latin typeface="HGP創英角ｺﾞｼｯｸUB"/>
                <a:ea typeface="HGP創英角ｺﾞｼｯｸUB"/>
              </a:rPr>
              <a:t>『中世邑南町域関係史</a:t>
            </a:r>
            <a:r>
              <a:rPr kumimoji="1" lang="ja-JP" altLang="en-US" sz="2000" b="1" dirty="0">
                <a:ln w="6350" cap="flat" cmpd="sng">
                  <a:solidFill>
                    <a:sysClr val="windowText" lastClr="000000"/>
                  </a:solidFill>
                  <a:prstDash val="solid"/>
                  <a:bevel/>
                </a:ln>
                <a:solidFill>
                  <a:sysClr val="window" lastClr="FFFFFF">
                    <a:lumMod val="85000"/>
                    <a:lumOff val="15000"/>
                  </a:sysClr>
                </a:solidFill>
                <a:effectLst/>
                <a:latin typeface="HGP創英角ｺﾞｼｯｸUB"/>
                <a:ea typeface="HGP創英角ｺﾞｼｯｸUB"/>
              </a:rPr>
              <a:t>料集』注文書</a:t>
            </a:r>
            <a:endParaRPr kumimoji="1" lang="ja-JP" altLang="en-US" b="1" dirty="0">
              <a:ln w="6350" cap="flat" cmpd="sng">
                <a:solidFill>
                  <a:schemeClr val="tx1"/>
                </a:solidFill>
                <a:prstDash val="solid"/>
                <a:bevel/>
              </a:ln>
              <a:solidFill>
                <a:schemeClr val="bg1">
                  <a:lumMod val="85000"/>
                  <a:lumOff val="15000"/>
                </a:schemeClr>
              </a:solidFill>
              <a:effectLst/>
              <a:latin typeface="HGP創英角ｺﾞｼｯｸUB"/>
              <a:ea typeface="HGP創英角ｺﾞｼｯｸUB"/>
            </a:endParaRPr>
          </a:p>
        </p:txBody>
      </p:sp>
      <p:sp>
        <p:nvSpPr>
          <p:cNvPr id="1108" name="テキスト 27"/>
          <p:cNvSpPr txBox="1"/>
          <p:nvPr/>
        </p:nvSpPr>
        <p:spPr>
          <a:xfrm>
            <a:off x="312848" y="921000"/>
            <a:ext cx="6247592" cy="83010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游ゴシック"/>
                <a:ea typeface="游ゴシック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游ゴシック"/>
                <a:ea typeface="游ゴシック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游ゴシック"/>
                <a:ea typeface="游ゴシック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游ゴシック"/>
                <a:ea typeface="游ゴシック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游ゴシック"/>
                <a:ea typeface="游ゴシック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游ゴシック"/>
                <a:ea typeface="游ゴシック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游ゴシック"/>
                <a:ea typeface="游ゴシック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游ゴシック"/>
                <a:ea typeface="游ゴシック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游ゴシック"/>
                <a:ea typeface="游ゴシック"/>
                <a:cs typeface="+mn-cs"/>
              </a:defRPr>
            </a:lvl9pPr>
          </a:lstStyle>
          <a:p>
            <a:pPr>
              <a:defRPr lang="ja-JP" altLang="en-US"/>
            </a:pPr>
            <a:r>
              <a:rPr lang="ja-JP" altLang="en-US" sz="1200">
                <a:latin typeface="BIZ UDPゴシック"/>
                <a:ea typeface="BIZ UDPゴシック"/>
              </a:rPr>
              <a:t>邑南町教育委員会　学びのまち推進課　宛</a:t>
            </a:r>
            <a:endParaRPr lang="ja-JP" altLang="en-US" sz="1600">
              <a:latin typeface="BIZ UDPゴシック"/>
              <a:ea typeface="BIZ UDPゴシック"/>
            </a:endParaRPr>
          </a:p>
          <a:p>
            <a:pPr>
              <a:defRPr lang="ja-JP" altLang="en-US"/>
            </a:pPr>
            <a:r>
              <a:rPr lang="ja-JP" altLang="en-US" sz="1200">
                <a:latin typeface="BIZ UDPゴシック"/>
                <a:ea typeface="BIZ UDPゴシック"/>
              </a:rPr>
              <a:t>	ファクシミリ番号：０８５５－８３－２０１３</a:t>
            </a:r>
            <a:endParaRPr lang="ja-JP" altLang="en-US" sz="1200">
              <a:latin typeface="BIZ UDPゴシック"/>
              <a:ea typeface="BIZ UDPゴシック"/>
            </a:endParaRPr>
          </a:p>
          <a:p>
            <a:pPr>
              <a:defRPr lang="ja-JP" altLang="en-US"/>
            </a:pPr>
            <a:r>
              <a:rPr lang="ja-JP" altLang="en-US" sz="1200">
                <a:latin typeface="BIZ UDPゴシック"/>
                <a:ea typeface="BIZ UDPゴシック"/>
              </a:rPr>
              <a:t>	送付先：〒696-0317　島根県邑智郡邑南町淀原153-1</a:t>
            </a:r>
            <a:endParaRPr lang="ja-JP" altLang="en-US" sz="1200">
              <a:latin typeface="BIZ UDPゴシック"/>
              <a:ea typeface="BIZ UDPゴシック"/>
            </a:endParaRPr>
          </a:p>
          <a:p>
            <a:pPr>
              <a:defRPr lang="ja-JP" altLang="en-US"/>
            </a:pPr>
            <a:r>
              <a:rPr lang="ja-JP" altLang="en-US" sz="1200">
                <a:latin typeface="BIZ UDPゴシック"/>
                <a:ea typeface="BIZ UDPゴシック"/>
              </a:rPr>
              <a:t>	</a:t>
            </a:r>
            <a:r>
              <a:rPr lang="ja-JP" altLang="en-US" sz="1200">
                <a:latin typeface="BIZ UDPゴシック"/>
                <a:ea typeface="BIZ UDPゴシック"/>
              </a:rPr>
              <a:t>メールアドレス：bunkazai@town-ohnan.jp　（下表の注意参照）</a:t>
            </a:r>
            <a:endParaRPr lang="ja-JP" altLang="en-US" sz="1200">
              <a:latin typeface="BIZ UDPゴシック"/>
              <a:ea typeface="BIZ UDPゴシック"/>
            </a:endParaRPr>
          </a:p>
        </p:txBody>
      </p:sp>
      <p:graphicFrame>
        <p:nvGraphicFramePr>
          <p:cNvPr id="1109" name="四角形 32"/>
          <p:cNvGraphicFramePr>
            <a:graphicFrameLocks noGrp="1"/>
          </p:cNvGraphicFramePr>
          <p:nvPr/>
        </p:nvGraphicFramePr>
        <p:xfrm>
          <a:off x="350545" y="1785000"/>
          <a:ext cx="6172199" cy="6851761"/>
        </p:xfrm>
        <a:graphic>
          <a:graphicData uri="http://schemas.openxmlformats.org/drawingml/2006/table">
            <a:tbl>
              <a:tblPr/>
              <a:tblGrid>
                <a:gridCol w="1083284"/>
                <a:gridCol w="5088915"/>
              </a:tblGrid>
              <a:tr h="29540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ふりがな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76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氏　　名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465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住　　所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〒　　　　　－　　　　　　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703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電話番号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　－　　　　－　　　　　　</a:t>
                      </a: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（平日の日中連絡が取れる番号）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5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購入冊数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冊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5773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支払方法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受取方法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7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 教育委員会窓口もしくはＦＡＸ、メール等でお申し込みください</a:t>
                      </a:r>
                      <a:endParaRPr lang="ja-JP" altLang="en-US" sz="1300">
                        <a:solidFill>
                          <a:srgbClr val="000000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0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〔本の受取り、代金の支払い方法について希望の方法へ「レ点」を付けてください〕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7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 □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 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教育委員会窓口で受取を希望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　　　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１冊5,000円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（納付書による金融機関払い）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9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 □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 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郵送を希望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</a:t>
                      </a:r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</a:t>
                      </a:r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</a:t>
                      </a:r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１冊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5,600円（書籍代＋レターパックプラス送料）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　</a:t>
                      </a:r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⇒ </a:t>
                      </a:r>
                      <a:r>
                        <a:rPr lang="ja-JP" altLang="en-US" sz="17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□ 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同封した納付書で支払い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0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（島根県農協、山陰合同銀行、島根中央信用金庫、中国5県内郵便局で利用可能）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　⇒ </a:t>
                      </a:r>
                      <a:r>
                        <a:rPr lang="ja-JP" altLang="en-US" sz="17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□</a:t>
                      </a:r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 </a:t>
                      </a:r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中国5県外で同封した払込取扱票で支払い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5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　　　　　　　　　　　　　</a:t>
                      </a:r>
                      <a:r>
                        <a:rPr lang="ja-JP" altLang="en-US" sz="10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</a:t>
                      </a:r>
                      <a:r>
                        <a:rPr lang="ja-JP" altLang="en-US" sz="10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（中国5県外の郵便局で利用可能）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</a:txBody>
                  <a:tcPr marL="36000" marR="36000" marT="36000" marB="36000" vert="horz" anchor="t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465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注　　意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教育委員会で注文書（本書）を受信後、教育委員会より確認の電話（メール）をします。</a:t>
                      </a: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送信だけでは注文の確定にはならないことを了承ください。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現金での取り扱いは行っていません。ご理解ご協力をお願いします。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メール注文の場合は、メール本文に必要事項（氏名、住所、電話番号、購入冊数、支払・受取方法）を記入してください。（注文書の添付は不要）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また、受信元が代表メールのため他のメールと混同しないよう、件名（標題）に「史料集の注文について」とお書きください。</a:t>
                      </a:r>
                      <a:endParaRPr lang="ja-JP" altLang="en-US" sz="1100">
                        <a:solidFill>
                          <a:srgbClr val="000000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marL="36000" marR="36000" marT="36000" marB="36000" vert="horz" anchor="t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個人情報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lang="ja-JP" altLang="en-US" sz="13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の取扱い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１．利用目的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　　収集した個人情報は、史料集発送のために利用します。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２．第三者提供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BIZ UDゴシック"/>
                          <a:ea typeface="BIZ UDゴシック"/>
                        </a:rPr>
                        <a:t>　　　個人データを第三者へ提供することはありません。</a:t>
                      </a:r>
                      <a:endParaRPr>
                        <a:latin typeface="BIZ UDゴシック"/>
                        <a:ea typeface="BIZ UDゴシック"/>
                      </a:endParaRPr>
                    </a:p>
                  </a:txBody>
                  <a:tcPr marL="36000" marR="36000" marT="36000" marB="36000" vert="horz" anchor="t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10" name="テキスト 23"/>
          <p:cNvSpPr txBox="1"/>
          <p:nvPr/>
        </p:nvSpPr>
        <p:spPr>
          <a:xfrm>
            <a:off x="403154" y="8809152"/>
            <a:ext cx="1009846" cy="52232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400"/>
              <a:t>※処理欄</a:t>
            </a:r>
            <a:endParaRPr lang="ja-JP" altLang="en-US" sz="1400"/>
          </a:p>
          <a:p>
            <a:pPr>
              <a:defRPr lang="ja-JP" altLang="en-US"/>
            </a:pPr>
            <a:r>
              <a:rPr lang="ja-JP" altLang="en-US" sz="1400"/>
              <a:t>　窓口</a:t>
            </a:r>
            <a:r>
              <a:rPr lang="ja-JP" altLang="en-US" sz="1400"/>
              <a:t>用</a:t>
            </a:r>
            <a:endParaRPr lang="ja-JP" altLang="en-US" sz="1400"/>
          </a:p>
        </p:txBody>
      </p:sp>
      <p:graphicFrame>
        <p:nvGraphicFramePr>
          <p:cNvPr id="1111" name="四角形 24"/>
          <p:cNvGraphicFramePr>
            <a:graphicFrameLocks noGrp="1"/>
          </p:cNvGraphicFramePr>
          <p:nvPr/>
        </p:nvGraphicFramePr>
        <p:xfrm>
          <a:off x="1436742" y="8743071"/>
          <a:ext cx="5088258" cy="745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6086"/>
                <a:gridCol w="1696086"/>
                <a:gridCol w="1696086"/>
              </a:tblGrid>
              <a:tr h="745929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受付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書籍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納付書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12" name="テキスト 25"/>
          <p:cNvSpPr txBox="1"/>
          <p:nvPr/>
        </p:nvSpPr>
        <p:spPr>
          <a:xfrm>
            <a:off x="1989000" y="8966673"/>
            <a:ext cx="508291" cy="52232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800"/>
              <a:t>／</a:t>
            </a:r>
            <a:endParaRPr lang="ja-JP" altLang="en-US" sz="1400"/>
          </a:p>
        </p:txBody>
      </p:sp>
      <p:sp>
        <p:nvSpPr>
          <p:cNvPr id="1113" name="テキスト 26"/>
          <p:cNvSpPr txBox="1"/>
          <p:nvPr/>
        </p:nvSpPr>
        <p:spPr>
          <a:xfrm>
            <a:off x="3717000" y="8966673"/>
            <a:ext cx="508291" cy="52232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800"/>
              <a:t>／</a:t>
            </a:r>
            <a:endParaRPr lang="ja-JP" altLang="en-US" sz="1400"/>
          </a:p>
        </p:txBody>
      </p:sp>
      <p:sp>
        <p:nvSpPr>
          <p:cNvPr id="1114" name="テキスト 27"/>
          <p:cNvSpPr txBox="1"/>
          <p:nvPr/>
        </p:nvSpPr>
        <p:spPr>
          <a:xfrm>
            <a:off x="5445000" y="8966673"/>
            <a:ext cx="508291" cy="52232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800"/>
              <a:t>／</a:t>
            </a:r>
            <a:endParaRPr lang="ja-JP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Company>-</Company>
  <AppVersion>4.1.7</AppVersion>
  <PresentationFormat>ユーザー設定</PresentationFormat>
  <Slides>1</Slides>
  <Notes>1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-</dc:creator>
  <cp:lastModifiedBy>原 拓矢</cp:lastModifiedBy>
  <dcterms:created xsi:type="dcterms:W3CDTF">2024-10-10T07:22:55Z</dcterms:created>
  <dcterms:modified xsi:type="dcterms:W3CDTF">2024-10-10T07:49:31Z</dcterms:modified>
  <cp:revision>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