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7" r:id="rId5"/>
    <p:sldId id="260" r:id="rId6"/>
    <p:sldId id="261" r:id="rId7"/>
    <p:sldId id="262" r:id="rId8"/>
    <p:sldId id="263" r:id="rId9"/>
    <p:sldId id="264" r:id="rId10"/>
    <p:sldId id="265" r:id="rId11"/>
  </p:sldIdLst>
  <p:sldSz cx="6858000" cy="9906000" type="A4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35">
          <p15:clr>
            <a:srgbClr val="A4A3A4"/>
          </p15:clr>
        </p15:guide>
        <p15:guide id="2" pos="341">
          <p15:clr>
            <a:srgbClr val="A4A3A4"/>
          </p15:clr>
        </p15:guide>
        <p15:guide id="3" pos="2160">
          <p15:clr>
            <a:srgbClr val="A4A3A4"/>
          </p15:clr>
        </p15:guide>
        <p15:guide id="4" pos="3969">
          <p15:clr>
            <a:srgbClr val="A4A3A4"/>
          </p15:clr>
        </p15:guide>
        <p15:guide id="5" pos="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E0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718" autoAdjust="0"/>
    <p:restoredTop sz="99798" autoAdjust="0"/>
  </p:normalViewPr>
  <p:slideViewPr>
    <p:cSldViewPr snapToGrid="0" showGuides="1">
      <p:cViewPr varScale="1">
        <p:scale>
          <a:sx n="49" d="100"/>
          <a:sy n="49" d="100"/>
        </p:scale>
        <p:origin x="1648" y="40"/>
      </p:cViewPr>
      <p:guideLst>
        <p:guide orient="horz" pos="535"/>
        <p:guide pos="341"/>
        <p:guide pos="2160"/>
        <p:guide pos="3969"/>
        <p:guide pos="4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viewProps" Target="view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ableStyles" Target="tableStyles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7"/>
            <a:ext cx="1157288" cy="1126807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6" y="529697"/>
            <a:ext cx="3357563" cy="1126807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1" y="3081867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03EA6-3E10-428E-BEC8-1969FACD8544}" type="datetimeFigureOut">
              <a:rPr kumimoji="1" lang="ja-JP" altLang="en-US" smtClean="0"/>
              <a:pPr/>
              <a:t>2025/11/21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C47F1-3592-46EB-9E7C-14772E8D1A3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mailto:egusa@rccbc.co.jp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/>
          <p:cNvSpPr txBox="1"/>
          <p:nvPr/>
        </p:nvSpPr>
        <p:spPr>
          <a:xfrm>
            <a:off x="476672" y="4768334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dirty="0"/>
              <a:t>＜イベント概要・出展要綱＞</a:t>
            </a:r>
          </a:p>
          <a:p>
            <a:pPr algn="ctr"/>
            <a:r>
              <a:rPr lang="ja-JP" altLang="en-US" b="1"/>
              <a:t>一般・広域都市圏用</a:t>
            </a:r>
            <a:endParaRPr lang="en-US" altLang="ja-JP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548680" y="9103071"/>
            <a:ext cx="5760640" cy="504056"/>
          </a:xfrm>
          <a:prstGeom prst="rect">
            <a:avLst/>
          </a:prstGeom>
          <a:ln>
            <a:solidFill>
              <a:srgbClr val="0000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/>
              <a:t>広島城オイスターフェス実行</a:t>
            </a:r>
            <a:r>
              <a:rPr kumimoji="1" lang="ja-JP" altLang="en-US" dirty="0"/>
              <a:t>委員会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44464A0-556D-5FBF-8402-A42EC2100C4F}"/>
              </a:ext>
            </a:extLst>
          </p:cNvPr>
          <p:cNvSpPr txBox="1"/>
          <p:nvPr/>
        </p:nvSpPr>
        <p:spPr>
          <a:xfrm>
            <a:off x="476672" y="2590893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広島城</a:t>
            </a:r>
            <a:r>
              <a:rPr lang="ja-JP" altLang="en-US" sz="2800" b="1">
                <a:solidFill>
                  <a:srgbClr val="0070C0"/>
                </a:solidFill>
              </a:rPr>
              <a:t>オイスターフェス</a:t>
            </a:r>
            <a:r>
              <a:rPr lang="en-US" altLang="ja-JP" sz="2800" b="1">
                <a:solidFill>
                  <a:srgbClr val="0070C0"/>
                </a:solidFill>
              </a:rPr>
              <a:t>2026</a:t>
            </a:r>
            <a:endParaRPr lang="en-US" altLang="ja-JP" sz="2800" b="1" dirty="0">
              <a:solidFill>
                <a:srgbClr val="0070C0"/>
              </a:solidFill>
            </a:endParaRPr>
          </a:p>
          <a:p>
            <a:pPr algn="ctr"/>
            <a:r>
              <a:rPr lang="ja-JP" altLang="en-US" sz="2800" b="1" dirty="0">
                <a:solidFill>
                  <a:srgbClr val="0070C0"/>
                </a:solidFill>
              </a:rPr>
              <a:t>～海の幸・山の幸 大集合～</a:t>
            </a:r>
            <a:endParaRPr lang="en-US" altLang="ja-JP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正方形/長方形 9"/>
          <p:cNvSpPr/>
          <p:nvPr/>
        </p:nvSpPr>
        <p:spPr>
          <a:xfrm>
            <a:off x="692695" y="1409267"/>
            <a:ext cx="972000" cy="314445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出展における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提出書類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出展に関する書類の提出とお問合わせ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692695" y="4900879"/>
            <a:ext cx="972000" cy="185552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お問合わせ</a:t>
            </a:r>
          </a:p>
        </p:txBody>
      </p:sp>
      <p:sp>
        <p:nvSpPr>
          <p:cNvPr id="12" name="テキスト ボックス 11"/>
          <p:cNvSpPr txBox="1">
            <a:spLocks noChangeArrowheads="1"/>
          </p:cNvSpPr>
          <p:nvPr/>
        </p:nvSpPr>
        <p:spPr bwMode="auto">
          <a:xfrm>
            <a:off x="1698170" y="1409266"/>
            <a:ext cx="4925267" cy="31444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出展品目、実演調理の有無、ブース内レイアウト等の出展計画に応じて、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別紙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「各種申請書」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の必要書類を提出してください。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提出にあたっては、決められた締切を厳守するよう、お願いします。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書式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1: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出展申込書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基本情報となる申込書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書式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 :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ブース設備申込書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電気工事などを依頼する場合に提出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書式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 :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ブース備品申込書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ブース内のレイアウトを記入し必ず提出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有料備品の手配を希望する場合は必要事項を記入　</a:t>
            </a:r>
            <a:r>
              <a:rPr lang="ja-JP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　　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書式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4 :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調理加工届書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(a)(b)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飲食品を取り扱う場合に提出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試飲・試食や飲料のみでも提出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	※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自社で製造した加工品を販売する場合、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営業許可証の写しも添付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書式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5 :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搬入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･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搬出作業計画書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準備・撤去の搬入出作業のスケジュールを提出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事後提出</a:t>
            </a:r>
            <a:r>
              <a:rPr lang="en-US" altLang="ja-JP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:</a:t>
            </a:r>
            <a:r>
              <a:rPr lang="ja-JP" altLang="en-US" sz="1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アンケート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イベント終了後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FAX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にて送信ください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" name="テキスト ボックス 18"/>
          <p:cNvSpPr txBox="1">
            <a:spLocks noChangeArrowheads="1"/>
          </p:cNvSpPr>
          <p:nvPr/>
        </p:nvSpPr>
        <p:spPr bwMode="auto">
          <a:xfrm>
            <a:off x="1689191" y="4900878"/>
            <a:ext cx="4861655" cy="45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この「出展要綱」でご案内している内容について、ご質問やご不明な点がある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場合は、以下へお問い合せください。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827536" y="5495092"/>
            <a:ext cx="4464272" cy="114390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実施本部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〒730-0015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広島市中区橋本町５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−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１１　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株式会社ＲＣＣ文化センター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電　話：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082-222-2216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ＦＡＸ：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082-222-2270</a:t>
            </a:r>
          </a:p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担当</a:t>
            </a:r>
            <a:r>
              <a:rPr lang="ja-JP" altLang="en-US" sz="100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：江草・髙田　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2"/>
              </a:rPr>
              <a:t>egusa@rccbc.co</a:t>
            </a:r>
            <a:r>
              <a:rPr lang="en-US" altLang="ja-JP" sz="100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2"/>
              </a:rPr>
              <a:t>.jp</a:t>
            </a:r>
            <a:r>
              <a:rPr lang="ja-JP" altLang="en-US" sz="100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en-US" altLang="ja-JP" sz="100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  <a:hlinkClick r:id="rId2"/>
              </a:rPr>
              <a:t> takata@rccbc.co.jp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3BC149C-6E12-CC56-AC62-433B9484C465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9EE979DD-3011-C2F6-5AB7-308781C1810D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8E2432-76ED-0E5F-11EA-24DB8A38C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>
            <a:extLst>
              <a:ext uri="{FF2B5EF4-FFF2-40B4-BE49-F238E27FC236}">
                <a16:creationId xmlns:a16="http://schemas.microsoft.com/office/drawing/2014/main" id="{0DD7FE17-2C24-C05A-AA0B-C7B9FA30AA85}"/>
              </a:ext>
            </a:extLst>
          </p:cNvPr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イベント概要</a:t>
            </a: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A8877A51-9FC4-A1C0-5F0A-78C618AB317A}"/>
              </a:ext>
            </a:extLst>
          </p:cNvPr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角丸四角形 14">
            <a:extLst>
              <a:ext uri="{FF2B5EF4-FFF2-40B4-BE49-F238E27FC236}">
                <a16:creationId xmlns:a16="http://schemas.microsoft.com/office/drawing/2014/main" id="{E5D515BE-09B4-B251-2F53-6F1099F3BD2F}"/>
              </a:ext>
            </a:extLst>
          </p:cNvPr>
          <p:cNvSpPr/>
          <p:nvPr/>
        </p:nvSpPr>
        <p:spPr>
          <a:xfrm>
            <a:off x="549275" y="5385048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展開内容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5A1D98-399E-6CB4-7053-9D332E29F987}"/>
              </a:ext>
            </a:extLst>
          </p:cNvPr>
          <p:cNvSpPr txBox="1"/>
          <p:nvPr/>
        </p:nvSpPr>
        <p:spPr>
          <a:xfrm>
            <a:off x="549275" y="1352601"/>
            <a:ext cx="5904060" cy="39876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名　　称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広島城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オイスターフェス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2026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海の幸・山の幸大集合～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開催趣旨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牡蠣をはじめとする海の幸や冬野菜、柑橘類他の山の幸など、</a:t>
            </a:r>
            <a:b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広島の豊かな冬の食材を活用し、</a:t>
            </a:r>
            <a:b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地域の魅力を全国に発信することを目的に開催。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開催日時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2026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14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 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土曜日　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〜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15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 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日曜日</a:t>
            </a:r>
            <a:r>
              <a:rPr lang="ja-JP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10:00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～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16:00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会　　場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広島城とその周辺</a:t>
            </a:r>
            <a:endParaRPr lang="en-US" altLang="ja-JP" sz="110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入　　場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無料</a:t>
            </a:r>
            <a:endParaRPr lang="en-US" altLang="ja-JP" sz="110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来場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見込</a:t>
            </a:r>
            <a:r>
              <a:rPr lang="en-US" altLang="ja-JP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10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万人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主　　催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広島城オイスターフェス実行委員会</a:t>
            </a:r>
            <a:b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広島商工会議所、</a:t>
            </a:r>
            <a:r>
              <a:rPr lang="zh-TW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広島市、広島県飲食業生活衛生同業組合、中国放送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事務局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中国放送コンテンツビジネス局事業部</a:t>
            </a:r>
            <a:endParaRPr lang="en-US" altLang="ja-JP" sz="11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実施本部</a:t>
            </a:r>
            <a:r>
              <a:rPr lang="en-US" altLang="ja-JP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	</a:t>
            </a:r>
            <a:r>
              <a:rPr lang="ja-JP" altLang="en-US" sz="11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ＲＣＣ文化</a:t>
            </a:r>
            <a:r>
              <a:rPr lang="ja-JP" altLang="en-US" sz="11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センター　広告イベント事業部</a:t>
            </a:r>
            <a:endParaRPr lang="en-US" altLang="ja-JP" sz="1100" dirty="0"/>
          </a:p>
          <a:p>
            <a:pPr>
              <a:lnSpc>
                <a:spcPct val="150000"/>
              </a:lnSpc>
            </a:pPr>
            <a:endParaRPr lang="en-US" altLang="ja-JP" sz="1100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2E0591B-03E2-9525-BEE5-BF70CCAE1B91}"/>
              </a:ext>
            </a:extLst>
          </p:cNvPr>
          <p:cNvSpPr/>
          <p:nvPr/>
        </p:nvSpPr>
        <p:spPr>
          <a:xfrm>
            <a:off x="692695" y="5902979"/>
            <a:ext cx="972000" cy="771737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目玉企画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E002409-1EE1-2A2D-D448-2E4B677FAB11}"/>
              </a:ext>
            </a:extLst>
          </p:cNvPr>
          <p:cNvSpPr/>
          <p:nvPr/>
        </p:nvSpPr>
        <p:spPr>
          <a:xfrm>
            <a:off x="1700807" y="5902979"/>
            <a:ext cx="4607917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>
                <a:solidFill>
                  <a:srgbClr val="8E002F"/>
                </a:solidFill>
                <a:latin typeface="+mn-ea"/>
              </a:rPr>
              <a:t>第</a:t>
            </a:r>
            <a:r>
              <a:rPr lang="en-US" altLang="ja-JP" sz="1000" b="1" dirty="0">
                <a:solidFill>
                  <a:srgbClr val="8E002F"/>
                </a:solidFill>
                <a:latin typeface="+mn-ea"/>
              </a:rPr>
              <a:t>3</a:t>
            </a:r>
            <a:r>
              <a:rPr lang="ja-JP" altLang="en-US" sz="1000" b="1">
                <a:solidFill>
                  <a:srgbClr val="8E002F"/>
                </a:solidFill>
                <a:latin typeface="+mn-ea"/>
              </a:rPr>
              <a:t>回</a:t>
            </a:r>
            <a:r>
              <a:rPr lang="ja-JP" altLang="en-US" sz="1000" b="1" dirty="0">
                <a:solidFill>
                  <a:srgbClr val="8E002F"/>
                </a:solidFill>
                <a:latin typeface="+mn-ea"/>
              </a:rPr>
              <a:t>牡蠣グルメ選手権！</a:t>
            </a:r>
            <a:br>
              <a:rPr lang="en-US" altLang="ja-JP" sz="1000" dirty="0">
                <a:latin typeface="+mn-ea"/>
              </a:rPr>
            </a:br>
            <a:r>
              <a:rPr lang="en-US" altLang="ja-JP" sz="1000" dirty="0">
                <a:latin typeface="+mn-ea"/>
              </a:rPr>
              <a:t>RCC</a:t>
            </a:r>
            <a:r>
              <a:rPr lang="ja-JP" altLang="en-US" sz="1000" dirty="0">
                <a:latin typeface="+mn-ea"/>
              </a:rPr>
              <a:t>テレビ番組の企画として実施</a:t>
            </a:r>
            <a:r>
              <a:rPr lang="ja-JP" altLang="en-US" sz="1000">
                <a:latin typeface="+mn-ea"/>
              </a:rPr>
              <a:t>。第</a:t>
            </a:r>
            <a:r>
              <a:rPr lang="en-US" altLang="ja-JP" sz="1000" dirty="0">
                <a:latin typeface="+mn-ea"/>
              </a:rPr>
              <a:t>3</a:t>
            </a:r>
            <a:r>
              <a:rPr lang="ja-JP" altLang="en-US" sz="1000">
                <a:latin typeface="+mn-ea"/>
              </a:rPr>
              <a:t>回</a:t>
            </a:r>
            <a:r>
              <a:rPr lang="ja-JP" altLang="en-US" sz="1000" dirty="0">
                <a:latin typeface="+mn-ea"/>
              </a:rPr>
              <a:t>の今年は、「牡蠣」</a:t>
            </a:r>
            <a:r>
              <a:rPr lang="ja-JP" altLang="en-US" sz="1000">
                <a:latin typeface="+mn-ea"/>
              </a:rPr>
              <a:t>と「鍋」！</a:t>
            </a:r>
            <a:br>
              <a:rPr lang="en-US" altLang="ja-JP" sz="1000">
                <a:latin typeface="+mn-ea"/>
              </a:rPr>
            </a:br>
            <a:r>
              <a:rPr lang="ja-JP" altLang="en-US" sz="1000">
                <a:latin typeface="+mn-ea"/>
              </a:rPr>
              <a:t>広島</a:t>
            </a:r>
            <a:r>
              <a:rPr lang="ja-JP" altLang="en-US" sz="1000" dirty="0">
                <a:latin typeface="+mn-ea"/>
              </a:rPr>
              <a:t>名産の牡蠣を</a:t>
            </a:r>
            <a:r>
              <a:rPr lang="ja-JP" altLang="en-US" sz="1000">
                <a:latin typeface="+mn-ea"/>
              </a:rPr>
              <a:t>使った「鍋料理</a:t>
            </a:r>
            <a:r>
              <a:rPr lang="ja-JP" altLang="en-US" sz="1000" dirty="0">
                <a:latin typeface="+mn-ea"/>
              </a:rPr>
              <a:t>」を実演調理販売。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来場者から</a:t>
            </a:r>
            <a:r>
              <a:rPr lang="ja-JP" altLang="en-US" sz="1000">
                <a:latin typeface="+mn-ea"/>
              </a:rPr>
              <a:t>の投票形式</a:t>
            </a:r>
            <a:r>
              <a:rPr lang="ja-JP" altLang="en-US" sz="1000" dirty="0">
                <a:latin typeface="+mn-ea"/>
              </a:rPr>
              <a:t>で</a:t>
            </a:r>
            <a:r>
              <a:rPr lang="en-US" altLang="ja-JP" sz="1000" dirty="0">
                <a:latin typeface="+mn-ea"/>
              </a:rPr>
              <a:t>No.1</a:t>
            </a:r>
            <a:r>
              <a:rPr lang="ja-JP" altLang="en-US" sz="1000" dirty="0">
                <a:latin typeface="+mn-ea"/>
              </a:rPr>
              <a:t>を競う選手権です。</a:t>
            </a:r>
            <a:endParaRPr lang="en-US" altLang="ja-JP" sz="1000" dirty="0">
              <a:latin typeface="+mn-ea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7F284F5-6E9B-06AA-B50A-224DF148FA5E}"/>
              </a:ext>
            </a:extLst>
          </p:cNvPr>
          <p:cNvSpPr/>
          <p:nvPr/>
        </p:nvSpPr>
        <p:spPr>
          <a:xfrm>
            <a:off x="692695" y="6754806"/>
            <a:ext cx="972000" cy="207718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ブース出展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C564D2A-6292-5BC3-68A6-282499B58DF9}"/>
              </a:ext>
            </a:extLst>
          </p:cNvPr>
          <p:cNvSpPr/>
          <p:nvPr/>
        </p:nvSpPr>
        <p:spPr>
          <a:xfrm>
            <a:off x="1700808" y="6713457"/>
            <a:ext cx="4644027" cy="2118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rgbClr val="8E002F"/>
                </a:solidFill>
                <a:latin typeface="+mn-ea"/>
              </a:rPr>
              <a:t>広島の冬の味覚が大集合！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この時期に旬を迎える広島県内の冬の食材が大集合！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牡蠣・生鮮・加工品など</a:t>
            </a:r>
            <a:endParaRPr lang="en-US" altLang="ja-JP" sz="10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rgbClr val="8E002F"/>
                </a:solidFill>
                <a:latin typeface="+mn-ea"/>
              </a:rPr>
              <a:t>お芋広場！（予定）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若い女性に圧倒的人気のあるお芋ブースを展開。</a:t>
            </a:r>
            <a:endParaRPr lang="en-US" altLang="ja-JP" sz="10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rgbClr val="8E002F"/>
                </a:solidFill>
                <a:latin typeface="+mn-ea"/>
              </a:rPr>
              <a:t>ラーメン・餃子広場！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ファミリー層に人気のある餃子ブースや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絶品！ファンもうなる各地のラーメンが大集合の広場を新設。</a:t>
            </a:r>
            <a:endParaRPr lang="en-US" altLang="ja-JP" sz="10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b="1" dirty="0">
                <a:solidFill>
                  <a:srgbClr val="8E002F"/>
                </a:solidFill>
                <a:latin typeface="+mn-ea"/>
              </a:rPr>
              <a:t>企業ブース・その他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イベントにふさわしいお馴染みの企業ブース！県外の名産品等の出展も！</a:t>
            </a:r>
            <a:endParaRPr lang="en-US" altLang="ja-JP" sz="1000" dirty="0">
              <a:latin typeface="+mn-ea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801E4AF-0B29-F61A-F1C1-1F62B5F5DDD3}"/>
              </a:ext>
            </a:extLst>
          </p:cNvPr>
          <p:cNvSpPr/>
          <p:nvPr/>
        </p:nvSpPr>
        <p:spPr>
          <a:xfrm>
            <a:off x="692695" y="8912076"/>
            <a:ext cx="972000" cy="58551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その他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C0FCF51-17AC-BA30-F7D4-601FDD30299B}"/>
              </a:ext>
            </a:extLst>
          </p:cNvPr>
          <p:cNvSpPr/>
          <p:nvPr/>
        </p:nvSpPr>
        <p:spPr>
          <a:xfrm>
            <a:off x="1700807" y="8932962"/>
            <a:ext cx="3962834" cy="27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ゲストを迎えてのテレビ特番中継などを予定。</a:t>
            </a:r>
            <a:endParaRPr lang="en-US" altLang="ja-JP" sz="100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AD89FD1-00E3-9D13-0B92-DADEB7916B31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2397E41-2A30-451C-0045-C5C0BE68CCE5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040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角丸四角形 7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5109358" y="4871079"/>
            <a:ext cx="1005403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800" dirty="0"/>
              <a:t>※</a:t>
            </a:r>
            <a:r>
              <a:rPr lang="ja-JP" altLang="en-US" sz="800" dirty="0"/>
              <a:t>ブースイメージ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92695" y="1400385"/>
            <a:ext cx="972000" cy="3803597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出展スタイル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701675" y="5410171"/>
            <a:ext cx="972000" cy="24686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ブース看板</a:t>
            </a: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702763" y="5455376"/>
            <a:ext cx="4605962" cy="23750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・各ブースの出展社名を表記する看板（</a:t>
            </a:r>
            <a:r>
              <a:rPr lang="en-US" altLang="ja-JP" sz="1000" dirty="0">
                <a:latin typeface="+mn-ea"/>
              </a:rPr>
              <a:t>W900×H300</a:t>
            </a:r>
            <a:r>
              <a:rPr lang="ja-JP" altLang="en-US" sz="1000" dirty="0">
                <a:latin typeface="+mn-ea"/>
              </a:rPr>
              <a:t>）については、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</a:rPr>
              <a:t>別途のお申込（有料）で設置が可能になります。</a:t>
            </a:r>
            <a:endParaRPr lang="en-US" altLang="ja-JP" sz="10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・商品名の表記やロゴの表記をご希望の場合は、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実施本部へお問い合わせください。</a:t>
            </a:r>
            <a:endParaRPr lang="en-US" altLang="ja-JP" sz="10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・各出展社にて看板を製作し、お持込みいただくことも可能です。　　　　　　　</a:t>
            </a:r>
            <a:r>
              <a:rPr lang="en-US" altLang="ja-JP" sz="1000" dirty="0">
                <a:latin typeface="+mn-ea"/>
              </a:rPr>
              <a:t> </a:t>
            </a:r>
            <a:r>
              <a:rPr lang="ja-JP" altLang="en-US" sz="1000" dirty="0">
                <a:latin typeface="+mn-ea"/>
              </a:rPr>
              <a:t>　　　　　　　　　　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   その場合の設置作業については、各出展社にて手配をお願いいたします。</a:t>
            </a:r>
            <a:br>
              <a:rPr lang="en-US" altLang="ja-JP" sz="1000" dirty="0">
                <a:latin typeface="+mn-ea"/>
              </a:rPr>
            </a:br>
            <a:r>
              <a:rPr lang="en-US" altLang="ja-JP" sz="1000" b="1" dirty="0">
                <a:solidFill>
                  <a:srgbClr val="FF0000"/>
                </a:solidFill>
                <a:latin typeface="+mn-ea"/>
              </a:rPr>
              <a:t>※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</a:rPr>
              <a:t>お持込された看板設置中の事故・トラブル等については、</a:t>
            </a:r>
            <a:br>
              <a:rPr lang="en-US" altLang="ja-JP" sz="1000" b="1" dirty="0">
                <a:solidFill>
                  <a:srgbClr val="FF0000"/>
                </a:solidFill>
                <a:latin typeface="+mn-ea"/>
              </a:rPr>
            </a:br>
            <a:r>
              <a:rPr lang="ja-JP" altLang="en-US" sz="1000" b="1" dirty="0">
                <a:solidFill>
                  <a:srgbClr val="FF0000"/>
                </a:solidFill>
                <a:latin typeface="+mn-ea"/>
              </a:rPr>
              <a:t>　実行委員会で責任を負いかねます。</a:t>
            </a:r>
            <a:br>
              <a:rPr lang="en-US" altLang="ja-JP" sz="1000" b="1" dirty="0">
                <a:solidFill>
                  <a:srgbClr val="FF0000"/>
                </a:solidFill>
                <a:latin typeface="+mn-ea"/>
              </a:rPr>
            </a:br>
            <a:r>
              <a:rPr lang="ja-JP" altLang="en-US" sz="1000" b="1" dirty="0">
                <a:solidFill>
                  <a:srgbClr val="FF0000"/>
                </a:solidFill>
                <a:latin typeface="+mn-ea"/>
              </a:rPr>
              <a:t>　落下防止策を講じる等、細心の注意を払って作業をお願いいたします。</a:t>
            </a:r>
            <a:endParaRPr lang="en-US" altLang="ja-JP" sz="1000" b="1" dirty="0">
              <a:solidFill>
                <a:srgbClr val="FF0000"/>
              </a:solidFill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・ブースの特別装飾によっては、看板の取り付けができない場合があります。</a:t>
            </a:r>
            <a:endParaRPr lang="en-US" altLang="ja-JP" sz="10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・備品等の設備については後の項目を参照し、必要に応じてお申込ください。</a:t>
            </a:r>
            <a:endParaRPr kumimoji="1" lang="ja-JP" altLang="en-US" sz="1000" dirty="0"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701675" y="8084837"/>
            <a:ext cx="972000" cy="124737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備品</a:t>
            </a: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98169" y="8085715"/>
            <a:ext cx="461055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・備品については、別紙</a:t>
            </a:r>
            <a:r>
              <a:rPr lang="en-US" altLang="ja-JP" sz="1000" dirty="0">
                <a:latin typeface="+mn-ea"/>
              </a:rPr>
              <a:t>【</a:t>
            </a:r>
            <a:r>
              <a:rPr lang="ja-JP" altLang="en-US" sz="1000" dirty="0">
                <a:latin typeface="+mn-ea"/>
              </a:rPr>
              <a:t>ブース備品申込書</a:t>
            </a:r>
            <a:r>
              <a:rPr lang="en-US" altLang="ja-JP" sz="1000" dirty="0">
                <a:latin typeface="+mn-ea"/>
              </a:rPr>
              <a:t>】</a:t>
            </a:r>
            <a:r>
              <a:rPr lang="ja-JP" altLang="en-US" sz="1000" dirty="0">
                <a:latin typeface="+mn-ea"/>
              </a:rPr>
              <a:t>の価格にて手配が可能です。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</a:t>
            </a:r>
            <a:r>
              <a:rPr lang="en-US" altLang="ja-JP" sz="1000" dirty="0">
                <a:latin typeface="+mn-ea"/>
              </a:rPr>
              <a:t>…</a:t>
            </a:r>
            <a:r>
              <a:rPr lang="ja-JP" altLang="en-US" sz="1000" dirty="0">
                <a:latin typeface="+mn-ea"/>
              </a:rPr>
              <a:t>軽備品／机、椅子、他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</a:t>
            </a:r>
            <a:r>
              <a:rPr lang="en-US" altLang="ja-JP" sz="1000" dirty="0">
                <a:latin typeface="+mn-ea"/>
              </a:rPr>
              <a:t>…</a:t>
            </a:r>
            <a:r>
              <a:rPr lang="ja-JP" altLang="en-US" sz="1000" dirty="0">
                <a:latin typeface="+mn-ea"/>
              </a:rPr>
              <a:t>電気・ガス製品／</a:t>
            </a:r>
            <a:r>
              <a:rPr lang="en-US" altLang="ja-JP" sz="1000" dirty="0">
                <a:latin typeface="+mn-ea"/>
              </a:rPr>
              <a:t>TV</a:t>
            </a:r>
            <a:r>
              <a:rPr lang="ja-JP" altLang="en-US" sz="1000" dirty="0">
                <a:latin typeface="+mn-ea"/>
              </a:rPr>
              <a:t>モニター、鉄板、フライヤー、他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</a:t>
            </a:r>
            <a:r>
              <a:rPr lang="en-US" altLang="ja-JP" sz="1000" dirty="0">
                <a:latin typeface="+mn-ea"/>
              </a:rPr>
              <a:t>※</a:t>
            </a:r>
            <a:r>
              <a:rPr lang="ja-JP" altLang="en-US" sz="1000" dirty="0">
                <a:latin typeface="+mn-ea"/>
              </a:rPr>
              <a:t>調理機器に関しては、ご希望のモノがそろわない場合がありますので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　予め実施本部にご相談ください。</a:t>
            </a:r>
            <a:endParaRPr lang="en-US" altLang="ja-JP" sz="10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latin typeface="+mn-ea"/>
              </a:rPr>
              <a:t>・発電機以外は、各出展団体で持ち込んでいただくことも可能です。</a:t>
            </a:r>
            <a:endParaRPr lang="en-US" altLang="ja-JP" sz="100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3847600-ED5F-4B4C-F384-859AD9B70B64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35C180B-3D62-9182-2569-6ABE609EFFE3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">
            <a:extLst>
              <a:ext uri="{FF2B5EF4-FFF2-40B4-BE49-F238E27FC236}">
                <a16:creationId xmlns:a16="http://schemas.microsoft.com/office/drawing/2014/main" id="{F94EB957-150D-E913-8583-DF46B2A3FA6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867770" y="3405298"/>
            <a:ext cx="2246991" cy="1626095"/>
            <a:chOff x="2241" y="2069"/>
            <a:chExt cx="1643" cy="1189"/>
          </a:xfrm>
        </p:grpSpPr>
        <p:sp>
          <p:nvSpPr>
            <p:cNvPr id="5" name="AutoShape 3">
              <a:extLst>
                <a:ext uri="{FF2B5EF4-FFF2-40B4-BE49-F238E27FC236}">
                  <a16:creationId xmlns:a16="http://schemas.microsoft.com/office/drawing/2014/main" id="{02D32415-C3F2-C32E-CB26-A62427C0B01D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2241" y="2069"/>
              <a:ext cx="1643" cy="11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grpSp>
          <p:nvGrpSpPr>
            <p:cNvPr id="7" name="Group 205">
              <a:extLst>
                <a:ext uri="{FF2B5EF4-FFF2-40B4-BE49-F238E27FC236}">
                  <a16:creationId xmlns:a16="http://schemas.microsoft.com/office/drawing/2014/main" id="{4A86BB80-C068-154D-A294-E677ACC2EC6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258" y="2071"/>
              <a:ext cx="1621" cy="1187"/>
              <a:chOff x="2258" y="2071"/>
              <a:chExt cx="1621" cy="1187"/>
            </a:xfrm>
          </p:grpSpPr>
          <p:sp>
            <p:nvSpPr>
              <p:cNvPr id="161" name="Freeform 5">
                <a:extLst>
                  <a:ext uri="{FF2B5EF4-FFF2-40B4-BE49-F238E27FC236}">
                    <a16:creationId xmlns:a16="http://schemas.microsoft.com/office/drawing/2014/main" id="{994E0D0D-98F8-6123-819B-1C1305CEF8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6" y="2711"/>
                <a:ext cx="0" cy="547"/>
              </a:xfrm>
              <a:custGeom>
                <a:avLst/>
                <a:gdLst>
                  <a:gd name="T0" fmla="*/ 0 h 1666"/>
                  <a:gd name="T1" fmla="*/ 0 h 1666"/>
                  <a:gd name="T2" fmla="*/ 1666 h 166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666">
                    <a:moveTo>
                      <a:pt x="0" y="0"/>
                    </a:moveTo>
                    <a:lnTo>
                      <a:pt x="0" y="0"/>
                    </a:lnTo>
                    <a:lnTo>
                      <a:pt x="0" y="1666"/>
                    </a:lnTo>
                  </a:path>
                </a:pathLst>
              </a:custGeom>
              <a:noFill/>
              <a:ln w="41275" cap="flat">
                <a:solidFill>
                  <a:srgbClr val="7F7F7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2" name="Freeform 6">
                <a:extLst>
                  <a:ext uri="{FF2B5EF4-FFF2-40B4-BE49-F238E27FC236}">
                    <a16:creationId xmlns:a16="http://schemas.microsoft.com/office/drawing/2014/main" id="{1BBAE27F-333C-63B3-0D17-5D6E04B343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9" y="2496"/>
                <a:ext cx="0" cy="547"/>
              </a:xfrm>
              <a:custGeom>
                <a:avLst/>
                <a:gdLst>
                  <a:gd name="T0" fmla="*/ 0 h 1666"/>
                  <a:gd name="T1" fmla="*/ 0 h 1666"/>
                  <a:gd name="T2" fmla="*/ 1666 h 166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666">
                    <a:moveTo>
                      <a:pt x="0" y="0"/>
                    </a:moveTo>
                    <a:lnTo>
                      <a:pt x="0" y="0"/>
                    </a:lnTo>
                    <a:lnTo>
                      <a:pt x="0" y="1666"/>
                    </a:lnTo>
                  </a:path>
                </a:pathLst>
              </a:custGeom>
              <a:noFill/>
              <a:ln w="41275" cap="flat">
                <a:solidFill>
                  <a:srgbClr val="7F7F7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3" name="Freeform 7">
                <a:extLst>
                  <a:ext uri="{FF2B5EF4-FFF2-40B4-BE49-F238E27FC236}">
                    <a16:creationId xmlns:a16="http://schemas.microsoft.com/office/drawing/2014/main" id="{521B2F46-492B-9B86-C65A-B71E20F023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80"/>
                <a:ext cx="0" cy="289"/>
              </a:xfrm>
              <a:custGeom>
                <a:avLst/>
                <a:gdLst>
                  <a:gd name="T0" fmla="*/ 0 h 880"/>
                  <a:gd name="T1" fmla="*/ 0 h 880"/>
                  <a:gd name="T2" fmla="*/ 880 h 880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880">
                    <a:moveTo>
                      <a:pt x="0" y="0"/>
                    </a:moveTo>
                    <a:lnTo>
                      <a:pt x="0" y="0"/>
                    </a:lnTo>
                    <a:lnTo>
                      <a:pt x="0" y="880"/>
                    </a:lnTo>
                  </a:path>
                </a:pathLst>
              </a:custGeom>
              <a:noFill/>
              <a:ln w="41275" cap="flat">
                <a:solidFill>
                  <a:srgbClr val="7F7F7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4" name="Freeform 8">
                <a:extLst>
                  <a:ext uri="{FF2B5EF4-FFF2-40B4-BE49-F238E27FC236}">
                    <a16:creationId xmlns:a16="http://schemas.microsoft.com/office/drawing/2014/main" id="{FD2A1D1C-134E-6AA6-3A30-D977E54AB9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18"/>
                <a:ext cx="0" cy="30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5" name="Freeform 9">
                <a:extLst>
                  <a:ext uri="{FF2B5EF4-FFF2-40B4-BE49-F238E27FC236}">
                    <a16:creationId xmlns:a16="http://schemas.microsoft.com/office/drawing/2014/main" id="{37771BD9-1D35-56B3-89C4-AABBA426A28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31"/>
                <a:ext cx="0" cy="30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6" name="Freeform 10">
                <a:extLst>
                  <a:ext uri="{FF2B5EF4-FFF2-40B4-BE49-F238E27FC236}">
                    <a16:creationId xmlns:a16="http://schemas.microsoft.com/office/drawing/2014/main" id="{FB2809EE-306B-8266-095D-363720678C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44"/>
                <a:ext cx="0" cy="30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7" name="Freeform 11">
                <a:extLst>
                  <a:ext uri="{FF2B5EF4-FFF2-40B4-BE49-F238E27FC236}">
                    <a16:creationId xmlns:a16="http://schemas.microsoft.com/office/drawing/2014/main" id="{12184152-7B30-8B80-6D04-1CBC28F35F5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52"/>
                <a:ext cx="0" cy="36"/>
              </a:xfrm>
              <a:custGeom>
                <a:avLst/>
                <a:gdLst>
                  <a:gd name="T0" fmla="*/ 0 h 107"/>
                  <a:gd name="T1" fmla="*/ 0 h 107"/>
                  <a:gd name="T2" fmla="*/ 107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0"/>
                    </a:moveTo>
                    <a:lnTo>
                      <a:pt x="0" y="0"/>
                    </a:lnTo>
                    <a:lnTo>
                      <a:pt x="0" y="107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8" name="Freeform 12">
                <a:extLst>
                  <a:ext uri="{FF2B5EF4-FFF2-40B4-BE49-F238E27FC236}">
                    <a16:creationId xmlns:a16="http://schemas.microsoft.com/office/drawing/2014/main" id="{DD1355C7-8522-64F1-F919-0B77B2A0EE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66"/>
                <a:ext cx="0" cy="30"/>
              </a:xfrm>
              <a:custGeom>
                <a:avLst/>
                <a:gdLst>
                  <a:gd name="T0" fmla="*/ 0 h 94"/>
                  <a:gd name="T1" fmla="*/ 0 h 94"/>
                  <a:gd name="T2" fmla="*/ 94 h 94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4">
                    <a:moveTo>
                      <a:pt x="0" y="0"/>
                    </a:moveTo>
                    <a:lnTo>
                      <a:pt x="0" y="0"/>
                    </a:lnTo>
                    <a:lnTo>
                      <a:pt x="0" y="94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69" name="Freeform 13">
                <a:extLst>
                  <a:ext uri="{FF2B5EF4-FFF2-40B4-BE49-F238E27FC236}">
                    <a16:creationId xmlns:a16="http://schemas.microsoft.com/office/drawing/2014/main" id="{10D07F77-3F46-D009-90EE-9FECBF7E86C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79"/>
                <a:ext cx="0" cy="31"/>
              </a:xfrm>
              <a:custGeom>
                <a:avLst/>
                <a:gdLst>
                  <a:gd name="T0" fmla="*/ 0 h 94"/>
                  <a:gd name="T1" fmla="*/ 0 h 94"/>
                  <a:gd name="T2" fmla="*/ 94 h 94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4">
                    <a:moveTo>
                      <a:pt x="0" y="0"/>
                    </a:moveTo>
                    <a:lnTo>
                      <a:pt x="0" y="0"/>
                    </a:lnTo>
                    <a:lnTo>
                      <a:pt x="0" y="94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0" name="Freeform 14">
                <a:extLst>
                  <a:ext uri="{FF2B5EF4-FFF2-40B4-BE49-F238E27FC236}">
                    <a16:creationId xmlns:a16="http://schemas.microsoft.com/office/drawing/2014/main" id="{472333A3-CD04-AD6E-55CA-41FABFBF8A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492"/>
                <a:ext cx="0" cy="31"/>
              </a:xfrm>
              <a:custGeom>
                <a:avLst/>
                <a:gdLst>
                  <a:gd name="T0" fmla="*/ 0 h 94"/>
                  <a:gd name="T1" fmla="*/ 0 h 94"/>
                  <a:gd name="T2" fmla="*/ 94 h 94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4">
                    <a:moveTo>
                      <a:pt x="0" y="0"/>
                    </a:moveTo>
                    <a:lnTo>
                      <a:pt x="0" y="0"/>
                    </a:lnTo>
                    <a:lnTo>
                      <a:pt x="0" y="94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1" name="Freeform 15">
                <a:extLst>
                  <a:ext uri="{FF2B5EF4-FFF2-40B4-BE49-F238E27FC236}">
                    <a16:creationId xmlns:a16="http://schemas.microsoft.com/office/drawing/2014/main" id="{6B15A328-8446-863D-F6DD-4D75D6B942F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01"/>
                <a:ext cx="0" cy="35"/>
              </a:xfrm>
              <a:custGeom>
                <a:avLst/>
                <a:gdLst>
                  <a:gd name="T0" fmla="*/ 0 h 107"/>
                  <a:gd name="T1" fmla="*/ 0 h 107"/>
                  <a:gd name="T2" fmla="*/ 107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0"/>
                    </a:moveTo>
                    <a:lnTo>
                      <a:pt x="0" y="0"/>
                    </a:lnTo>
                    <a:lnTo>
                      <a:pt x="0" y="107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2" name="Freeform 16">
                <a:extLst>
                  <a:ext uri="{FF2B5EF4-FFF2-40B4-BE49-F238E27FC236}">
                    <a16:creationId xmlns:a16="http://schemas.microsoft.com/office/drawing/2014/main" id="{F1B0ED07-7FB8-8578-9255-E15178B130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14"/>
                <a:ext cx="0" cy="30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3" name="Freeform 17">
                <a:extLst>
                  <a:ext uri="{FF2B5EF4-FFF2-40B4-BE49-F238E27FC236}">
                    <a16:creationId xmlns:a16="http://schemas.microsoft.com/office/drawing/2014/main" id="{EF14CBFF-03DF-9B75-CA59-5EE1832FFAB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27"/>
                <a:ext cx="0" cy="30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4" name="Freeform 18">
                <a:extLst>
                  <a:ext uri="{FF2B5EF4-FFF2-40B4-BE49-F238E27FC236}">
                    <a16:creationId xmlns:a16="http://schemas.microsoft.com/office/drawing/2014/main" id="{F0E07A9D-C00B-62F4-E854-477D1650655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40"/>
                <a:ext cx="0" cy="31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5" name="Freeform 19">
                <a:extLst>
                  <a:ext uri="{FF2B5EF4-FFF2-40B4-BE49-F238E27FC236}">
                    <a16:creationId xmlns:a16="http://schemas.microsoft.com/office/drawing/2014/main" id="{75A47FF8-EDB0-09B0-CB2E-B711E30E5C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49"/>
                <a:ext cx="0" cy="35"/>
              </a:xfrm>
              <a:custGeom>
                <a:avLst/>
                <a:gdLst>
                  <a:gd name="T0" fmla="*/ 0 h 106"/>
                  <a:gd name="T1" fmla="*/ 0 h 106"/>
                  <a:gd name="T2" fmla="*/ 106 h 10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6">
                    <a:moveTo>
                      <a:pt x="0" y="0"/>
                    </a:moveTo>
                    <a:lnTo>
                      <a:pt x="0" y="0"/>
                    </a:lnTo>
                    <a:lnTo>
                      <a:pt x="0" y="106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6" name="Freeform 20">
                <a:extLst>
                  <a:ext uri="{FF2B5EF4-FFF2-40B4-BE49-F238E27FC236}">
                    <a16:creationId xmlns:a16="http://schemas.microsoft.com/office/drawing/2014/main" id="{E6ED2F9E-5DBA-3E3F-8C4B-74F734FE5C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62"/>
                <a:ext cx="0" cy="35"/>
              </a:xfrm>
              <a:custGeom>
                <a:avLst/>
                <a:gdLst>
                  <a:gd name="T0" fmla="*/ 0 h 106"/>
                  <a:gd name="T1" fmla="*/ 0 h 106"/>
                  <a:gd name="T2" fmla="*/ 106 h 10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6">
                    <a:moveTo>
                      <a:pt x="0" y="0"/>
                    </a:moveTo>
                    <a:lnTo>
                      <a:pt x="0" y="0"/>
                    </a:lnTo>
                    <a:lnTo>
                      <a:pt x="0" y="106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7" name="Freeform 21">
                <a:extLst>
                  <a:ext uri="{FF2B5EF4-FFF2-40B4-BE49-F238E27FC236}">
                    <a16:creationId xmlns:a16="http://schemas.microsoft.com/office/drawing/2014/main" id="{EDC9989C-B0A9-587F-3087-C6CD66129A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75"/>
                <a:ext cx="0" cy="31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8" name="Freeform 22">
                <a:extLst>
                  <a:ext uri="{FF2B5EF4-FFF2-40B4-BE49-F238E27FC236}">
                    <a16:creationId xmlns:a16="http://schemas.microsoft.com/office/drawing/2014/main" id="{6207D81C-7008-2B57-CE4C-DE04D48F23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88"/>
                <a:ext cx="0" cy="31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79" name="Freeform 23">
                <a:extLst>
                  <a:ext uri="{FF2B5EF4-FFF2-40B4-BE49-F238E27FC236}">
                    <a16:creationId xmlns:a16="http://schemas.microsoft.com/office/drawing/2014/main" id="{1A61138D-A2F0-FBBA-7AF7-125E4237F5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597"/>
                <a:ext cx="0" cy="35"/>
              </a:xfrm>
              <a:custGeom>
                <a:avLst/>
                <a:gdLst>
                  <a:gd name="T0" fmla="*/ 0 h 107"/>
                  <a:gd name="T1" fmla="*/ 0 h 107"/>
                  <a:gd name="T2" fmla="*/ 107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0"/>
                    </a:moveTo>
                    <a:lnTo>
                      <a:pt x="0" y="0"/>
                    </a:lnTo>
                    <a:lnTo>
                      <a:pt x="0" y="107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0" name="Freeform 24">
                <a:extLst>
                  <a:ext uri="{FF2B5EF4-FFF2-40B4-BE49-F238E27FC236}">
                    <a16:creationId xmlns:a16="http://schemas.microsoft.com/office/drawing/2014/main" id="{BBFD5955-2098-04B8-731A-F46C6D265C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10"/>
                <a:ext cx="0" cy="35"/>
              </a:xfrm>
              <a:custGeom>
                <a:avLst/>
                <a:gdLst>
                  <a:gd name="T0" fmla="*/ 0 h 107"/>
                  <a:gd name="T1" fmla="*/ 0 h 107"/>
                  <a:gd name="T2" fmla="*/ 107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0"/>
                    </a:moveTo>
                    <a:lnTo>
                      <a:pt x="0" y="0"/>
                    </a:lnTo>
                    <a:lnTo>
                      <a:pt x="0" y="107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1" name="Freeform 25">
                <a:extLst>
                  <a:ext uri="{FF2B5EF4-FFF2-40B4-BE49-F238E27FC236}">
                    <a16:creationId xmlns:a16="http://schemas.microsoft.com/office/drawing/2014/main" id="{0937605A-3F91-C20C-3CBE-90AE8C9585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23"/>
                <a:ext cx="0" cy="31"/>
              </a:xfrm>
              <a:custGeom>
                <a:avLst/>
                <a:gdLst>
                  <a:gd name="T0" fmla="*/ 0 h 94"/>
                  <a:gd name="T1" fmla="*/ 0 h 94"/>
                  <a:gd name="T2" fmla="*/ 94 h 94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4">
                    <a:moveTo>
                      <a:pt x="0" y="0"/>
                    </a:moveTo>
                    <a:lnTo>
                      <a:pt x="0" y="0"/>
                    </a:lnTo>
                    <a:lnTo>
                      <a:pt x="0" y="94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2" name="Freeform 26">
                <a:extLst>
                  <a:ext uri="{FF2B5EF4-FFF2-40B4-BE49-F238E27FC236}">
                    <a16:creationId xmlns:a16="http://schemas.microsoft.com/office/drawing/2014/main" id="{63850480-3A6F-FBD4-7AD1-52F14FBDA9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36"/>
                <a:ext cx="0" cy="31"/>
              </a:xfrm>
              <a:custGeom>
                <a:avLst/>
                <a:gdLst>
                  <a:gd name="T0" fmla="*/ 0 h 94"/>
                  <a:gd name="T1" fmla="*/ 0 h 94"/>
                  <a:gd name="T2" fmla="*/ 94 h 94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4">
                    <a:moveTo>
                      <a:pt x="0" y="0"/>
                    </a:moveTo>
                    <a:lnTo>
                      <a:pt x="0" y="0"/>
                    </a:lnTo>
                    <a:lnTo>
                      <a:pt x="0" y="94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3" name="Freeform 27">
                <a:extLst>
                  <a:ext uri="{FF2B5EF4-FFF2-40B4-BE49-F238E27FC236}">
                    <a16:creationId xmlns:a16="http://schemas.microsoft.com/office/drawing/2014/main" id="{1F79B0D2-2655-FCF9-4ECA-DADCACEE6C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45"/>
                <a:ext cx="0" cy="35"/>
              </a:xfrm>
              <a:custGeom>
                <a:avLst/>
                <a:gdLst>
                  <a:gd name="T0" fmla="*/ 0 h 107"/>
                  <a:gd name="T1" fmla="*/ 0 h 107"/>
                  <a:gd name="T2" fmla="*/ 107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0"/>
                    </a:moveTo>
                    <a:lnTo>
                      <a:pt x="0" y="0"/>
                    </a:lnTo>
                    <a:lnTo>
                      <a:pt x="0" y="107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4" name="Freeform 28">
                <a:extLst>
                  <a:ext uri="{FF2B5EF4-FFF2-40B4-BE49-F238E27FC236}">
                    <a16:creationId xmlns:a16="http://schemas.microsoft.com/office/drawing/2014/main" id="{BC4F3DC9-FD4B-6C26-A134-4CCEBB44C0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58"/>
                <a:ext cx="0" cy="35"/>
              </a:xfrm>
              <a:custGeom>
                <a:avLst/>
                <a:gdLst>
                  <a:gd name="T0" fmla="*/ 0 h 107"/>
                  <a:gd name="T1" fmla="*/ 0 h 107"/>
                  <a:gd name="T2" fmla="*/ 107 h 10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07">
                    <a:moveTo>
                      <a:pt x="0" y="0"/>
                    </a:moveTo>
                    <a:lnTo>
                      <a:pt x="0" y="0"/>
                    </a:lnTo>
                    <a:lnTo>
                      <a:pt x="0" y="107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5" name="Freeform 29">
                <a:extLst>
                  <a:ext uri="{FF2B5EF4-FFF2-40B4-BE49-F238E27FC236}">
                    <a16:creationId xmlns:a16="http://schemas.microsoft.com/office/drawing/2014/main" id="{3819D070-A8F0-3820-0858-4A99EB86C6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8" y="2671"/>
                <a:ext cx="0" cy="31"/>
              </a:xfrm>
              <a:custGeom>
                <a:avLst/>
                <a:gdLst>
                  <a:gd name="T0" fmla="*/ 0 h 93"/>
                  <a:gd name="T1" fmla="*/ 0 h 93"/>
                  <a:gd name="T2" fmla="*/ 93 h 9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93">
                    <a:moveTo>
                      <a:pt x="0" y="0"/>
                    </a:moveTo>
                    <a:lnTo>
                      <a:pt x="0" y="0"/>
                    </a:lnTo>
                    <a:lnTo>
                      <a:pt x="0" y="93"/>
                    </a:lnTo>
                  </a:path>
                </a:pathLst>
              </a:custGeom>
              <a:noFill/>
              <a:ln w="41275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6" name="Freeform 30">
                <a:extLst>
                  <a:ext uri="{FF2B5EF4-FFF2-40B4-BE49-F238E27FC236}">
                    <a16:creationId xmlns:a16="http://schemas.microsoft.com/office/drawing/2014/main" id="{2A391015-4662-4689-8997-23FFF9C493F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7" y="2071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7" name="Freeform 31">
                <a:extLst>
                  <a:ext uri="{FF2B5EF4-FFF2-40B4-BE49-F238E27FC236}">
                    <a16:creationId xmlns:a16="http://schemas.microsoft.com/office/drawing/2014/main" id="{A7BB3CE8-4713-23FD-DE08-60B04BB9410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8" y="2080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8" name="Freeform 32">
                <a:extLst>
                  <a:ext uri="{FF2B5EF4-FFF2-40B4-BE49-F238E27FC236}">
                    <a16:creationId xmlns:a16="http://schemas.microsoft.com/office/drawing/2014/main" id="{88F015D1-A857-69C0-3074-C02141D9CF8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9" y="2085"/>
                <a:ext cx="9" cy="8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89" name="Freeform 33">
                <a:extLst>
                  <a:ext uri="{FF2B5EF4-FFF2-40B4-BE49-F238E27FC236}">
                    <a16:creationId xmlns:a16="http://schemas.microsoft.com/office/drawing/2014/main" id="{15FFF998-014C-8F59-A5A8-553801324E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1" y="2093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0" name="Freeform 34">
                <a:extLst>
                  <a:ext uri="{FF2B5EF4-FFF2-40B4-BE49-F238E27FC236}">
                    <a16:creationId xmlns:a16="http://schemas.microsoft.com/office/drawing/2014/main" id="{44F59D77-B8C1-85C2-612A-D2087B7A2C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8" y="2102"/>
                <a:ext cx="8" cy="9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1" name="Freeform 35">
                <a:extLst>
                  <a:ext uri="{FF2B5EF4-FFF2-40B4-BE49-F238E27FC236}">
                    <a16:creationId xmlns:a16="http://schemas.microsoft.com/office/drawing/2014/main" id="{3424F8E7-CEBD-E441-3AF1-32E2991033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9" y="2111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2" name="Freeform 36">
                <a:extLst>
                  <a:ext uri="{FF2B5EF4-FFF2-40B4-BE49-F238E27FC236}">
                    <a16:creationId xmlns:a16="http://schemas.microsoft.com/office/drawing/2014/main" id="{A375224D-E9AE-DACB-C896-AF35361EED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0" y="2115"/>
                <a:ext cx="9" cy="9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3" name="Freeform 37">
                <a:extLst>
                  <a:ext uri="{FF2B5EF4-FFF2-40B4-BE49-F238E27FC236}">
                    <a16:creationId xmlns:a16="http://schemas.microsoft.com/office/drawing/2014/main" id="{21FF2721-0587-E43D-AF04-F44A7691C0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1" y="2124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4" name="Freeform 38">
                <a:extLst>
                  <a:ext uri="{FF2B5EF4-FFF2-40B4-BE49-F238E27FC236}">
                    <a16:creationId xmlns:a16="http://schemas.microsoft.com/office/drawing/2014/main" id="{0018188B-78EE-427C-54A7-C3E143845B5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" y="2133"/>
                <a:ext cx="8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5" name="Freeform 39">
                <a:extLst>
                  <a:ext uri="{FF2B5EF4-FFF2-40B4-BE49-F238E27FC236}">
                    <a16:creationId xmlns:a16="http://schemas.microsoft.com/office/drawing/2014/main" id="{9B2D6CED-1836-F45F-E1E2-BF9EDD27B4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4" y="2142"/>
                <a:ext cx="9" cy="8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6" name="Freeform 40">
                <a:extLst>
                  <a:ext uri="{FF2B5EF4-FFF2-40B4-BE49-F238E27FC236}">
                    <a16:creationId xmlns:a16="http://schemas.microsoft.com/office/drawing/2014/main" id="{708FDC44-3835-0FB8-333B-4D754F93A58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5" y="2146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7" name="Freeform 41">
                <a:extLst>
                  <a:ext uri="{FF2B5EF4-FFF2-40B4-BE49-F238E27FC236}">
                    <a16:creationId xmlns:a16="http://schemas.microsoft.com/office/drawing/2014/main" id="{907B8075-0A7D-2F73-CB2C-E35AA4C4F7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2" y="2155"/>
                <a:ext cx="8" cy="8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8" name="Freeform 42">
                <a:extLst>
                  <a:ext uri="{FF2B5EF4-FFF2-40B4-BE49-F238E27FC236}">
                    <a16:creationId xmlns:a16="http://schemas.microsoft.com/office/drawing/2014/main" id="{CF56A936-E68C-70CB-69FC-8AC98ED569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3" y="2163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199" name="Freeform 43">
                <a:extLst>
                  <a:ext uri="{FF2B5EF4-FFF2-40B4-BE49-F238E27FC236}">
                    <a16:creationId xmlns:a16="http://schemas.microsoft.com/office/drawing/2014/main" id="{41F77EE1-1183-7ED6-7EB7-150B7A33D6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4" y="2172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0" name="Freeform 44">
                <a:extLst>
                  <a:ext uri="{FF2B5EF4-FFF2-40B4-BE49-F238E27FC236}">
                    <a16:creationId xmlns:a16="http://schemas.microsoft.com/office/drawing/2014/main" id="{2C9BFAAE-820D-16F2-38C4-A1CE3BE1DFC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6" y="2177"/>
                <a:ext cx="8" cy="8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1" name="Freeform 45">
                <a:extLst>
                  <a:ext uri="{FF2B5EF4-FFF2-40B4-BE49-F238E27FC236}">
                    <a16:creationId xmlns:a16="http://schemas.microsoft.com/office/drawing/2014/main" id="{D0C9FD48-D965-0C3C-8B5F-1C79F1D1CF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2185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2" name="Freeform 46">
                <a:extLst>
                  <a:ext uri="{FF2B5EF4-FFF2-40B4-BE49-F238E27FC236}">
                    <a16:creationId xmlns:a16="http://schemas.microsoft.com/office/drawing/2014/main" id="{861685E6-EA56-CA8F-DF0B-45BFE1B9E79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194"/>
                <a:ext cx="9" cy="9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3" name="Freeform 47">
                <a:extLst>
                  <a:ext uri="{FF2B5EF4-FFF2-40B4-BE49-F238E27FC236}">
                    <a16:creationId xmlns:a16="http://schemas.microsoft.com/office/drawing/2014/main" id="{7E59768A-FB63-9535-8B9D-D7DBB9B207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9" y="2205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4" name="Freeform 48">
                <a:extLst>
                  <a:ext uri="{FF2B5EF4-FFF2-40B4-BE49-F238E27FC236}">
                    <a16:creationId xmlns:a16="http://schemas.microsoft.com/office/drawing/2014/main" id="{81AD315C-3C8D-E682-65CB-074F86410C7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6" y="2207"/>
                <a:ext cx="9" cy="9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5" name="Freeform 49">
                <a:extLst>
                  <a:ext uri="{FF2B5EF4-FFF2-40B4-BE49-F238E27FC236}">
                    <a16:creationId xmlns:a16="http://schemas.microsoft.com/office/drawing/2014/main" id="{DA195DCF-19C4-10EE-27F6-DF9EED17899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7" y="2216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6" name="Freeform 50">
                <a:extLst>
                  <a:ext uri="{FF2B5EF4-FFF2-40B4-BE49-F238E27FC236}">
                    <a16:creationId xmlns:a16="http://schemas.microsoft.com/office/drawing/2014/main" id="{1FC2E123-BCE8-C16D-68CF-4E0F9B890D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8" y="2225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7" name="Freeform 51">
                <a:extLst>
                  <a:ext uri="{FF2B5EF4-FFF2-40B4-BE49-F238E27FC236}">
                    <a16:creationId xmlns:a16="http://schemas.microsoft.com/office/drawing/2014/main" id="{89899E75-4696-B43B-D091-2810C05A47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0" y="2236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8" name="Freeform 52">
                <a:extLst>
                  <a:ext uri="{FF2B5EF4-FFF2-40B4-BE49-F238E27FC236}">
                    <a16:creationId xmlns:a16="http://schemas.microsoft.com/office/drawing/2014/main" id="{187CAE4A-ECF8-4D9D-E68B-A19FF9397D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238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09" name="Freeform 53">
                <a:extLst>
                  <a:ext uri="{FF2B5EF4-FFF2-40B4-BE49-F238E27FC236}">
                    <a16:creationId xmlns:a16="http://schemas.microsoft.com/office/drawing/2014/main" id="{6C8C9292-98FC-9DDC-0651-C2F86198600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2" y="2247"/>
                <a:ext cx="9" cy="8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0" name="Freeform 54">
                <a:extLst>
                  <a:ext uri="{FF2B5EF4-FFF2-40B4-BE49-F238E27FC236}">
                    <a16:creationId xmlns:a16="http://schemas.microsoft.com/office/drawing/2014/main" id="{6F147232-1908-D567-B495-BB012F2BDF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2255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1" name="Freeform 55">
                <a:extLst>
                  <a:ext uri="{FF2B5EF4-FFF2-40B4-BE49-F238E27FC236}">
                    <a16:creationId xmlns:a16="http://schemas.microsoft.com/office/drawing/2014/main" id="{BF16E360-B3B1-49F0-BBE0-0DAF9AF60D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1" y="2267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2" name="Freeform 56">
                <a:extLst>
                  <a:ext uri="{FF2B5EF4-FFF2-40B4-BE49-F238E27FC236}">
                    <a16:creationId xmlns:a16="http://schemas.microsoft.com/office/drawing/2014/main" id="{A3576368-FCBF-A3CF-0208-4FDE5BCD0B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2" y="2269"/>
                <a:ext cx="9" cy="8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3" name="Freeform 57">
                <a:extLst>
                  <a:ext uri="{FF2B5EF4-FFF2-40B4-BE49-F238E27FC236}">
                    <a16:creationId xmlns:a16="http://schemas.microsoft.com/office/drawing/2014/main" id="{6705B44B-B451-372C-B7F9-520207D0AE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2277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4" name="Freeform 58">
                <a:extLst>
                  <a:ext uri="{FF2B5EF4-FFF2-40B4-BE49-F238E27FC236}">
                    <a16:creationId xmlns:a16="http://schemas.microsoft.com/office/drawing/2014/main" id="{7B670A3B-BB7D-8BF9-4613-F3832235FC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4" y="2286"/>
                <a:ext cx="9" cy="9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5" name="Freeform 59">
                <a:extLst>
                  <a:ext uri="{FF2B5EF4-FFF2-40B4-BE49-F238E27FC236}">
                    <a16:creationId xmlns:a16="http://schemas.microsoft.com/office/drawing/2014/main" id="{9013A178-476D-20FB-E7AF-8028654F1E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5" y="2297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6" name="Freeform 60">
                <a:extLst>
                  <a:ext uri="{FF2B5EF4-FFF2-40B4-BE49-F238E27FC236}">
                    <a16:creationId xmlns:a16="http://schemas.microsoft.com/office/drawing/2014/main" id="{C8149A04-131D-D7EB-BB99-5A7D59BD7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6" y="2299"/>
                <a:ext cx="9" cy="9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7" name="Freeform 61">
                <a:extLst>
                  <a:ext uri="{FF2B5EF4-FFF2-40B4-BE49-F238E27FC236}">
                    <a16:creationId xmlns:a16="http://schemas.microsoft.com/office/drawing/2014/main" id="{4F6C1FB7-9801-A908-E133-015FD84268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2308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8" name="Freeform 62">
                <a:extLst>
                  <a:ext uri="{FF2B5EF4-FFF2-40B4-BE49-F238E27FC236}">
                    <a16:creationId xmlns:a16="http://schemas.microsoft.com/office/drawing/2014/main" id="{BEDF3BC0-C6B0-5950-75B0-0FC7ED7536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5" y="2317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19" name="Freeform 63">
                <a:extLst>
                  <a:ext uri="{FF2B5EF4-FFF2-40B4-BE49-F238E27FC236}">
                    <a16:creationId xmlns:a16="http://schemas.microsoft.com/office/drawing/2014/main" id="{B1FA2053-66AA-5748-A104-339CA7C417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96" y="2328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0" name="Freeform 64">
                <a:extLst>
                  <a:ext uri="{FF2B5EF4-FFF2-40B4-BE49-F238E27FC236}">
                    <a16:creationId xmlns:a16="http://schemas.microsoft.com/office/drawing/2014/main" id="{E74FA5DF-FCC0-6FB9-E79A-5316809F42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7" y="2330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1" name="Freeform 65">
                <a:extLst>
                  <a:ext uri="{FF2B5EF4-FFF2-40B4-BE49-F238E27FC236}">
                    <a16:creationId xmlns:a16="http://schemas.microsoft.com/office/drawing/2014/main" id="{8B3B47EB-90DE-D886-E71C-37AA5BA7EE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9" y="2339"/>
                <a:ext cx="8" cy="8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2" name="Freeform 66">
                <a:extLst>
                  <a:ext uri="{FF2B5EF4-FFF2-40B4-BE49-F238E27FC236}">
                    <a16:creationId xmlns:a16="http://schemas.microsoft.com/office/drawing/2014/main" id="{2E101E3A-4341-444D-D8D5-BEF8CA51678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347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3" name="Freeform 67">
                <a:extLst>
                  <a:ext uri="{FF2B5EF4-FFF2-40B4-BE49-F238E27FC236}">
                    <a16:creationId xmlns:a16="http://schemas.microsoft.com/office/drawing/2014/main" id="{96F822F2-7E24-0A6A-D180-8AA4BB4878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352"/>
                <a:ext cx="9" cy="8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4" name="Freeform 68">
                <a:extLst>
                  <a:ext uri="{FF2B5EF4-FFF2-40B4-BE49-F238E27FC236}">
                    <a16:creationId xmlns:a16="http://schemas.microsoft.com/office/drawing/2014/main" id="{0C8EC520-5675-27C4-B9FA-856574F10B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2" y="2360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5" name="Freeform 69">
                <a:extLst>
                  <a:ext uri="{FF2B5EF4-FFF2-40B4-BE49-F238E27FC236}">
                    <a16:creationId xmlns:a16="http://schemas.microsoft.com/office/drawing/2014/main" id="{0AF29F97-633D-91C4-4417-C872B5FB38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9" y="2369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6" name="Freeform 70">
                <a:extLst>
                  <a:ext uri="{FF2B5EF4-FFF2-40B4-BE49-F238E27FC236}">
                    <a16:creationId xmlns:a16="http://schemas.microsoft.com/office/drawing/2014/main" id="{3BEDC71A-F71D-70CA-8BAE-4E631272AE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378"/>
                <a:ext cx="0" cy="4"/>
              </a:xfrm>
              <a:custGeom>
                <a:avLst/>
                <a:gdLst>
                  <a:gd name="T0" fmla="*/ 0 h 13"/>
                  <a:gd name="T1" fmla="*/ 0 h 13"/>
                  <a:gd name="T2" fmla="*/ 13 h 13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3">
                    <a:moveTo>
                      <a:pt x="0" y="0"/>
                    </a:moveTo>
                    <a:lnTo>
                      <a:pt x="0" y="0"/>
                    </a:lnTo>
                    <a:lnTo>
                      <a:pt x="0" y="13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7" name="Freeform 71">
                <a:extLst>
                  <a:ext uri="{FF2B5EF4-FFF2-40B4-BE49-F238E27FC236}">
                    <a16:creationId xmlns:a16="http://schemas.microsoft.com/office/drawing/2014/main" id="{4BDBD8FD-B715-3F90-620E-10C3AE72FD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4" y="2374"/>
                <a:ext cx="9" cy="8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8" name="Freeform 72">
                <a:extLst>
                  <a:ext uri="{FF2B5EF4-FFF2-40B4-BE49-F238E27FC236}">
                    <a16:creationId xmlns:a16="http://schemas.microsoft.com/office/drawing/2014/main" id="{4A88E551-78A4-88AB-A184-D9530FC685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3" y="2369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29" name="Freeform 73">
                <a:extLst>
                  <a:ext uri="{FF2B5EF4-FFF2-40B4-BE49-F238E27FC236}">
                    <a16:creationId xmlns:a16="http://schemas.microsoft.com/office/drawing/2014/main" id="{507D5CF1-23CD-A645-9358-5C4C895138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2" y="2360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0" name="Freeform 74">
                <a:extLst>
                  <a:ext uri="{FF2B5EF4-FFF2-40B4-BE49-F238E27FC236}">
                    <a16:creationId xmlns:a16="http://schemas.microsoft.com/office/drawing/2014/main" id="{D19BFCD1-8626-CC76-DEEE-5B6B0C02F2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61" y="2352"/>
                <a:ext cx="9" cy="8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1" name="Freeform 75">
                <a:extLst>
                  <a:ext uri="{FF2B5EF4-FFF2-40B4-BE49-F238E27FC236}">
                    <a16:creationId xmlns:a16="http://schemas.microsoft.com/office/drawing/2014/main" id="{A68E54E3-A0C1-D5E2-00C9-82DE5C43D1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0" y="2343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2" name="Freeform 76">
                <a:extLst>
                  <a:ext uri="{FF2B5EF4-FFF2-40B4-BE49-F238E27FC236}">
                    <a16:creationId xmlns:a16="http://schemas.microsoft.com/office/drawing/2014/main" id="{FF98EB3F-A896-B0F9-119B-39208D5F83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9" y="2339"/>
                <a:ext cx="8" cy="8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3" name="Freeform 77">
                <a:extLst>
                  <a:ext uri="{FF2B5EF4-FFF2-40B4-BE49-F238E27FC236}">
                    <a16:creationId xmlns:a16="http://schemas.microsoft.com/office/drawing/2014/main" id="{06781282-01C0-DDF3-2A7E-649D8B5DEA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87" y="2330"/>
                <a:ext cx="13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3 h 27"/>
                  <a:gd name="T8" fmla="*/ 14 w 40"/>
                  <a:gd name="T9" fmla="*/ 27 h 27"/>
                  <a:gd name="T10" fmla="*/ 0 w 40"/>
                  <a:gd name="T11" fmla="*/ 27 h 27"/>
                  <a:gd name="T12" fmla="*/ 0 w 40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4" name="Freeform 78">
                <a:extLst>
                  <a:ext uri="{FF2B5EF4-FFF2-40B4-BE49-F238E27FC236}">
                    <a16:creationId xmlns:a16="http://schemas.microsoft.com/office/drawing/2014/main" id="{52B3DE74-DB42-B875-863D-54838D8E20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0" y="2321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5" name="Freeform 79">
                <a:extLst>
                  <a:ext uri="{FF2B5EF4-FFF2-40B4-BE49-F238E27FC236}">
                    <a16:creationId xmlns:a16="http://schemas.microsoft.com/office/drawing/2014/main" id="{169D2622-8A6F-11F7-E8EC-98DCF99143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09" y="2313"/>
                <a:ext cx="9" cy="8"/>
              </a:xfrm>
              <a:custGeom>
                <a:avLst/>
                <a:gdLst>
                  <a:gd name="T0" fmla="*/ 13 w 27"/>
                  <a:gd name="T1" fmla="*/ 0 h 26"/>
                  <a:gd name="T2" fmla="*/ 13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3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6" name="Freeform 80">
                <a:extLst>
                  <a:ext uri="{FF2B5EF4-FFF2-40B4-BE49-F238E27FC236}">
                    <a16:creationId xmlns:a16="http://schemas.microsoft.com/office/drawing/2014/main" id="{03349D9E-F0A1-C912-5124-7B19A1E0E2D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8" y="2308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7" name="Freeform 81">
                <a:extLst>
                  <a:ext uri="{FF2B5EF4-FFF2-40B4-BE49-F238E27FC236}">
                    <a16:creationId xmlns:a16="http://schemas.microsoft.com/office/drawing/2014/main" id="{3E3E9405-91F2-78F3-9B7D-7D75E62C5D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26" y="2299"/>
                <a:ext cx="9" cy="9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8" name="Freeform 82">
                <a:extLst>
                  <a:ext uri="{FF2B5EF4-FFF2-40B4-BE49-F238E27FC236}">
                    <a16:creationId xmlns:a16="http://schemas.microsoft.com/office/drawing/2014/main" id="{F9C463DD-9174-1FC1-B543-B0F2F0968E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5" y="2291"/>
                <a:ext cx="9" cy="8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39" name="Freeform 83">
                <a:extLst>
                  <a:ext uri="{FF2B5EF4-FFF2-40B4-BE49-F238E27FC236}">
                    <a16:creationId xmlns:a16="http://schemas.microsoft.com/office/drawing/2014/main" id="{A75833E3-AE53-3FEF-F80D-0BD575C79A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4" y="2288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0" name="Freeform 84">
                <a:extLst>
                  <a:ext uri="{FF2B5EF4-FFF2-40B4-BE49-F238E27FC236}">
                    <a16:creationId xmlns:a16="http://schemas.microsoft.com/office/drawing/2014/main" id="{4FB25879-8EEE-8A31-0A2A-AB9C485D16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3" y="2277"/>
                <a:ext cx="13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3 h 27"/>
                  <a:gd name="T8" fmla="*/ 14 w 40"/>
                  <a:gd name="T9" fmla="*/ 27 h 27"/>
                  <a:gd name="T10" fmla="*/ 0 w 40"/>
                  <a:gd name="T11" fmla="*/ 27 h 27"/>
                  <a:gd name="T12" fmla="*/ 0 w 40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1" name="Freeform 85">
                <a:extLst>
                  <a:ext uri="{FF2B5EF4-FFF2-40B4-BE49-F238E27FC236}">
                    <a16:creationId xmlns:a16="http://schemas.microsoft.com/office/drawing/2014/main" id="{6689EE71-857E-05B6-4B3A-14C2D5E8DF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66" y="2269"/>
                <a:ext cx="9" cy="8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2" name="Freeform 86">
                <a:extLst>
                  <a:ext uri="{FF2B5EF4-FFF2-40B4-BE49-F238E27FC236}">
                    <a16:creationId xmlns:a16="http://schemas.microsoft.com/office/drawing/2014/main" id="{69DF4091-D5D9-8832-3DA0-617978B1433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75" y="2260"/>
                <a:ext cx="9" cy="9"/>
              </a:xfrm>
              <a:custGeom>
                <a:avLst/>
                <a:gdLst>
                  <a:gd name="T0" fmla="*/ 13 w 27"/>
                  <a:gd name="T1" fmla="*/ 0 h 26"/>
                  <a:gd name="T2" fmla="*/ 13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3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3" name="Freeform 87">
                <a:extLst>
                  <a:ext uri="{FF2B5EF4-FFF2-40B4-BE49-F238E27FC236}">
                    <a16:creationId xmlns:a16="http://schemas.microsoft.com/office/drawing/2014/main" id="{DEDB5764-23BA-35F2-D09F-7004405970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84" y="2258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4" name="Freeform 88">
                <a:extLst>
                  <a:ext uri="{FF2B5EF4-FFF2-40B4-BE49-F238E27FC236}">
                    <a16:creationId xmlns:a16="http://schemas.microsoft.com/office/drawing/2014/main" id="{9EB0C032-AFE8-8885-1510-55635222BA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2" y="2247"/>
                <a:ext cx="9" cy="8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5" name="Freeform 89">
                <a:extLst>
                  <a:ext uri="{FF2B5EF4-FFF2-40B4-BE49-F238E27FC236}">
                    <a16:creationId xmlns:a16="http://schemas.microsoft.com/office/drawing/2014/main" id="{97B9051B-6F46-43BA-2827-085A086D2A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1" y="2238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6" name="Freeform 90">
                <a:extLst>
                  <a:ext uri="{FF2B5EF4-FFF2-40B4-BE49-F238E27FC236}">
                    <a16:creationId xmlns:a16="http://schemas.microsoft.com/office/drawing/2014/main" id="{0C60255A-70F7-1747-25CA-7B96770FB2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0" y="2229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7" name="Freeform 91">
                <a:extLst>
                  <a:ext uri="{FF2B5EF4-FFF2-40B4-BE49-F238E27FC236}">
                    <a16:creationId xmlns:a16="http://schemas.microsoft.com/office/drawing/2014/main" id="{EAB3616E-78E1-A0C3-2653-FE6A578E1C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18" y="2227"/>
                <a:ext cx="14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8" name="Freeform 92">
                <a:extLst>
                  <a:ext uri="{FF2B5EF4-FFF2-40B4-BE49-F238E27FC236}">
                    <a16:creationId xmlns:a16="http://schemas.microsoft.com/office/drawing/2014/main" id="{233FB3E4-38C9-0BB2-986F-12E5D346DF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32" y="2216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49" name="Freeform 93">
                <a:extLst>
                  <a:ext uri="{FF2B5EF4-FFF2-40B4-BE49-F238E27FC236}">
                    <a16:creationId xmlns:a16="http://schemas.microsoft.com/office/drawing/2014/main" id="{D2FE533F-9503-5C06-205C-1CBEBEACD5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1" y="2207"/>
                <a:ext cx="8" cy="9"/>
              </a:xfrm>
              <a:custGeom>
                <a:avLst/>
                <a:gdLst>
                  <a:gd name="T0" fmla="*/ 13 w 27"/>
                  <a:gd name="T1" fmla="*/ 0 h 26"/>
                  <a:gd name="T2" fmla="*/ 13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3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0" name="Freeform 94">
                <a:extLst>
                  <a:ext uri="{FF2B5EF4-FFF2-40B4-BE49-F238E27FC236}">
                    <a16:creationId xmlns:a16="http://schemas.microsoft.com/office/drawing/2014/main" id="{775C8326-5973-DBC3-3E92-53D7BA9F6A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49" y="2199"/>
                <a:ext cx="9" cy="8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1" name="Freeform 95">
                <a:extLst>
                  <a:ext uri="{FF2B5EF4-FFF2-40B4-BE49-F238E27FC236}">
                    <a16:creationId xmlns:a16="http://schemas.microsoft.com/office/drawing/2014/main" id="{2D294386-B3E2-AC15-3848-C9F23B2BC9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8" y="2196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2" name="Freeform 96">
                <a:extLst>
                  <a:ext uri="{FF2B5EF4-FFF2-40B4-BE49-F238E27FC236}">
                    <a16:creationId xmlns:a16="http://schemas.microsoft.com/office/drawing/2014/main" id="{440E43AC-02AE-35B6-5D47-E3F4891C93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67" y="2185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3" name="Freeform 97">
                <a:extLst>
                  <a:ext uri="{FF2B5EF4-FFF2-40B4-BE49-F238E27FC236}">
                    <a16:creationId xmlns:a16="http://schemas.microsoft.com/office/drawing/2014/main" id="{0B176FAC-6A87-5355-6223-350706EC053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76" y="2177"/>
                <a:ext cx="8" cy="8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4" name="Freeform 98">
                <a:extLst>
                  <a:ext uri="{FF2B5EF4-FFF2-40B4-BE49-F238E27FC236}">
                    <a16:creationId xmlns:a16="http://schemas.microsoft.com/office/drawing/2014/main" id="{7CAC8D09-5FE1-1800-1444-6C930D5D76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84" y="2168"/>
                <a:ext cx="13" cy="9"/>
              </a:xfrm>
              <a:custGeom>
                <a:avLst/>
                <a:gdLst>
                  <a:gd name="T0" fmla="*/ 27 w 40"/>
                  <a:gd name="T1" fmla="*/ 0 h 26"/>
                  <a:gd name="T2" fmla="*/ 27 w 40"/>
                  <a:gd name="T3" fmla="*/ 0 h 26"/>
                  <a:gd name="T4" fmla="*/ 40 w 40"/>
                  <a:gd name="T5" fmla="*/ 0 h 26"/>
                  <a:gd name="T6" fmla="*/ 40 w 40"/>
                  <a:gd name="T7" fmla="*/ 13 h 26"/>
                  <a:gd name="T8" fmla="*/ 14 w 40"/>
                  <a:gd name="T9" fmla="*/ 26 h 26"/>
                  <a:gd name="T10" fmla="*/ 0 w 40"/>
                  <a:gd name="T11" fmla="*/ 26 h 26"/>
                  <a:gd name="T12" fmla="*/ 0 w 40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6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5" name="Freeform 99">
                <a:extLst>
                  <a:ext uri="{FF2B5EF4-FFF2-40B4-BE49-F238E27FC236}">
                    <a16:creationId xmlns:a16="http://schemas.microsoft.com/office/drawing/2014/main" id="{CBECD38E-7AD0-860F-6F90-B6EFDDB2C3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7" y="2166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6" name="Freeform 100">
                <a:extLst>
                  <a:ext uri="{FF2B5EF4-FFF2-40B4-BE49-F238E27FC236}">
                    <a16:creationId xmlns:a16="http://schemas.microsoft.com/office/drawing/2014/main" id="{801EA954-F85D-913F-DACA-F10631B4B76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06" y="2155"/>
                <a:ext cx="9" cy="8"/>
              </a:xfrm>
              <a:custGeom>
                <a:avLst/>
                <a:gdLst>
                  <a:gd name="T0" fmla="*/ 13 w 27"/>
                  <a:gd name="T1" fmla="*/ 0 h 26"/>
                  <a:gd name="T2" fmla="*/ 13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3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7" name="Freeform 101">
                <a:extLst>
                  <a:ext uri="{FF2B5EF4-FFF2-40B4-BE49-F238E27FC236}">
                    <a16:creationId xmlns:a16="http://schemas.microsoft.com/office/drawing/2014/main" id="{E378D64C-D7A2-6D91-40DB-D7DC79FD49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15" y="2146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8" name="Freeform 102">
                <a:extLst>
                  <a:ext uri="{FF2B5EF4-FFF2-40B4-BE49-F238E27FC236}">
                    <a16:creationId xmlns:a16="http://schemas.microsoft.com/office/drawing/2014/main" id="{AD724383-E0B7-091B-DDCA-12DE44E6E9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4" y="2137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59" name="Freeform 103">
                <a:extLst>
                  <a:ext uri="{FF2B5EF4-FFF2-40B4-BE49-F238E27FC236}">
                    <a16:creationId xmlns:a16="http://schemas.microsoft.com/office/drawing/2014/main" id="{FB7EB215-9B5A-436C-AE34-BC5214D82D8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33" y="2133"/>
                <a:ext cx="8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0" name="Freeform 104">
                <a:extLst>
                  <a:ext uri="{FF2B5EF4-FFF2-40B4-BE49-F238E27FC236}">
                    <a16:creationId xmlns:a16="http://schemas.microsoft.com/office/drawing/2014/main" id="{2973EDA2-1BFB-FC70-02DF-02B97FC622F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41" y="2124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1" name="Freeform 105">
                <a:extLst>
                  <a:ext uri="{FF2B5EF4-FFF2-40B4-BE49-F238E27FC236}">
                    <a16:creationId xmlns:a16="http://schemas.microsoft.com/office/drawing/2014/main" id="{CA87C2FD-CBC9-C99E-97D5-817EC86A87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0" y="2115"/>
                <a:ext cx="13" cy="9"/>
              </a:xfrm>
              <a:custGeom>
                <a:avLst/>
                <a:gdLst>
                  <a:gd name="T0" fmla="*/ 27 w 40"/>
                  <a:gd name="T1" fmla="*/ 0 h 26"/>
                  <a:gd name="T2" fmla="*/ 27 w 40"/>
                  <a:gd name="T3" fmla="*/ 0 h 26"/>
                  <a:gd name="T4" fmla="*/ 40 w 40"/>
                  <a:gd name="T5" fmla="*/ 0 h 26"/>
                  <a:gd name="T6" fmla="*/ 40 w 40"/>
                  <a:gd name="T7" fmla="*/ 13 h 26"/>
                  <a:gd name="T8" fmla="*/ 14 w 40"/>
                  <a:gd name="T9" fmla="*/ 26 h 26"/>
                  <a:gd name="T10" fmla="*/ 0 w 40"/>
                  <a:gd name="T11" fmla="*/ 26 h 26"/>
                  <a:gd name="T12" fmla="*/ 0 w 40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6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2" name="Freeform 106">
                <a:extLst>
                  <a:ext uri="{FF2B5EF4-FFF2-40B4-BE49-F238E27FC236}">
                    <a16:creationId xmlns:a16="http://schemas.microsoft.com/office/drawing/2014/main" id="{3DAC03E1-A551-74EE-66D9-1823243108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63" y="2107"/>
                <a:ext cx="9" cy="8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3" name="Freeform 107">
                <a:extLst>
                  <a:ext uri="{FF2B5EF4-FFF2-40B4-BE49-F238E27FC236}">
                    <a16:creationId xmlns:a16="http://schemas.microsoft.com/office/drawing/2014/main" id="{DFA702B3-BDE1-9270-478C-60379E900C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2" y="2102"/>
                <a:ext cx="9" cy="9"/>
              </a:xfrm>
              <a:custGeom>
                <a:avLst/>
                <a:gdLst>
                  <a:gd name="T0" fmla="*/ 13 w 27"/>
                  <a:gd name="T1" fmla="*/ 0 h 26"/>
                  <a:gd name="T2" fmla="*/ 13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3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4" name="Freeform 108">
                <a:extLst>
                  <a:ext uri="{FF2B5EF4-FFF2-40B4-BE49-F238E27FC236}">
                    <a16:creationId xmlns:a16="http://schemas.microsoft.com/office/drawing/2014/main" id="{3E04EE45-BE84-208B-5174-9E5E080122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1" y="2093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3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5" name="Freeform 109">
                <a:extLst>
                  <a:ext uri="{FF2B5EF4-FFF2-40B4-BE49-F238E27FC236}">
                    <a16:creationId xmlns:a16="http://schemas.microsoft.com/office/drawing/2014/main" id="{1B823A63-516D-6972-1736-942327B7A8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9" y="2085"/>
                <a:ext cx="9" cy="8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6" name="Freeform 110">
                <a:extLst>
                  <a:ext uri="{FF2B5EF4-FFF2-40B4-BE49-F238E27FC236}">
                    <a16:creationId xmlns:a16="http://schemas.microsoft.com/office/drawing/2014/main" id="{A2CCF45E-4183-8636-8C4C-3E844053BB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8" y="2076"/>
                <a:ext cx="9" cy="9"/>
              </a:xfrm>
              <a:custGeom>
                <a:avLst/>
                <a:gdLst>
                  <a:gd name="T0" fmla="*/ 13 w 27"/>
                  <a:gd name="T1" fmla="*/ 0 h 26"/>
                  <a:gd name="T2" fmla="*/ 13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3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7" name="Freeform 111">
                <a:extLst>
                  <a:ext uri="{FF2B5EF4-FFF2-40B4-BE49-F238E27FC236}">
                    <a16:creationId xmlns:a16="http://schemas.microsoft.com/office/drawing/2014/main" id="{C1453731-136D-221D-EBE3-05EA74E0BDE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7" y="2071"/>
                <a:ext cx="9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8" name="Freeform 112">
                <a:extLst>
                  <a:ext uri="{FF2B5EF4-FFF2-40B4-BE49-F238E27FC236}">
                    <a16:creationId xmlns:a16="http://schemas.microsoft.com/office/drawing/2014/main" id="{08D2D64B-636D-B2E7-81A6-C7411D1F42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378"/>
                <a:ext cx="0" cy="9"/>
              </a:xfrm>
              <a:custGeom>
                <a:avLst/>
                <a:gdLst>
                  <a:gd name="T0" fmla="*/ 0 h 26"/>
                  <a:gd name="T1" fmla="*/ 0 h 26"/>
                  <a:gd name="T2" fmla="*/ 26 h 2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6">
                    <a:moveTo>
                      <a:pt x="0" y="0"/>
                    </a:moveTo>
                    <a:lnTo>
                      <a:pt x="0" y="0"/>
                    </a:lnTo>
                    <a:lnTo>
                      <a:pt x="0" y="26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69" name="Freeform 113">
                <a:extLst>
                  <a:ext uri="{FF2B5EF4-FFF2-40B4-BE49-F238E27FC236}">
                    <a16:creationId xmlns:a16="http://schemas.microsoft.com/office/drawing/2014/main" id="{FC818190-8126-15FE-007B-C20C350879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391"/>
                <a:ext cx="0" cy="9"/>
              </a:xfrm>
              <a:custGeom>
                <a:avLst/>
                <a:gdLst>
                  <a:gd name="T0" fmla="*/ 0 h 26"/>
                  <a:gd name="T1" fmla="*/ 0 h 26"/>
                  <a:gd name="T2" fmla="*/ 26 h 2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6">
                    <a:moveTo>
                      <a:pt x="0" y="0"/>
                    </a:moveTo>
                    <a:lnTo>
                      <a:pt x="0" y="0"/>
                    </a:lnTo>
                    <a:lnTo>
                      <a:pt x="0" y="26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0" name="Freeform 114">
                <a:extLst>
                  <a:ext uri="{FF2B5EF4-FFF2-40B4-BE49-F238E27FC236}">
                    <a16:creationId xmlns:a16="http://schemas.microsoft.com/office/drawing/2014/main" id="{F16F2C77-4C22-4D16-C8B0-F589FE4CD75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404"/>
                <a:ext cx="0" cy="9"/>
              </a:xfrm>
              <a:custGeom>
                <a:avLst/>
                <a:gdLst>
                  <a:gd name="T0" fmla="*/ 0 h 26"/>
                  <a:gd name="T1" fmla="*/ 0 h 26"/>
                  <a:gd name="T2" fmla="*/ 26 h 2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26">
                    <a:moveTo>
                      <a:pt x="0" y="0"/>
                    </a:moveTo>
                    <a:lnTo>
                      <a:pt x="0" y="0"/>
                    </a:lnTo>
                    <a:lnTo>
                      <a:pt x="0" y="26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1" name="Freeform 115">
                <a:extLst>
                  <a:ext uri="{FF2B5EF4-FFF2-40B4-BE49-F238E27FC236}">
                    <a16:creationId xmlns:a16="http://schemas.microsoft.com/office/drawing/2014/main" id="{A709E87B-D3C7-EB45-FA5B-A4631FFACA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7" y="2413"/>
                <a:ext cx="0" cy="13"/>
              </a:xfrm>
              <a:custGeom>
                <a:avLst/>
                <a:gdLst>
                  <a:gd name="T0" fmla="*/ 0 h 40"/>
                  <a:gd name="T1" fmla="*/ 0 h 40"/>
                  <a:gd name="T2" fmla="*/ 40 h 40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40">
                    <a:moveTo>
                      <a:pt x="0" y="0"/>
                    </a:moveTo>
                    <a:lnTo>
                      <a:pt x="0" y="0"/>
                    </a:lnTo>
                    <a:lnTo>
                      <a:pt x="0" y="4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2" name="Freeform 116">
                <a:extLst>
                  <a:ext uri="{FF2B5EF4-FFF2-40B4-BE49-F238E27FC236}">
                    <a16:creationId xmlns:a16="http://schemas.microsoft.com/office/drawing/2014/main" id="{AB706E81-3D0B-BF89-59A0-413F083640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58" y="2599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3" name="Freeform 117">
                <a:extLst>
                  <a:ext uri="{FF2B5EF4-FFF2-40B4-BE49-F238E27FC236}">
                    <a16:creationId xmlns:a16="http://schemas.microsoft.com/office/drawing/2014/main" id="{DAFAAA05-357C-13D0-204C-6ED4F800CDB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72" y="2595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4" name="Freeform 118">
                <a:extLst>
                  <a:ext uri="{FF2B5EF4-FFF2-40B4-BE49-F238E27FC236}">
                    <a16:creationId xmlns:a16="http://schemas.microsoft.com/office/drawing/2014/main" id="{1EA54F9F-6CF2-F969-008C-AA9F5F0DCB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0" y="2588"/>
                <a:ext cx="13" cy="9"/>
              </a:xfrm>
              <a:custGeom>
                <a:avLst/>
                <a:gdLst>
                  <a:gd name="T0" fmla="*/ 27 w 40"/>
                  <a:gd name="T1" fmla="*/ 0 h 26"/>
                  <a:gd name="T2" fmla="*/ 27 w 40"/>
                  <a:gd name="T3" fmla="*/ 0 h 26"/>
                  <a:gd name="T4" fmla="*/ 40 w 40"/>
                  <a:gd name="T5" fmla="*/ 0 h 26"/>
                  <a:gd name="T6" fmla="*/ 40 w 40"/>
                  <a:gd name="T7" fmla="*/ 13 h 26"/>
                  <a:gd name="T8" fmla="*/ 14 w 40"/>
                  <a:gd name="T9" fmla="*/ 26 h 26"/>
                  <a:gd name="T10" fmla="*/ 0 w 40"/>
                  <a:gd name="T11" fmla="*/ 26 h 26"/>
                  <a:gd name="T12" fmla="*/ 0 w 40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6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5" name="Freeform 119">
                <a:extLst>
                  <a:ext uri="{FF2B5EF4-FFF2-40B4-BE49-F238E27FC236}">
                    <a16:creationId xmlns:a16="http://schemas.microsoft.com/office/drawing/2014/main" id="{F538EE5A-E536-AAA1-D238-12BBA8F570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3" y="2590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6" name="Freeform 120">
                <a:extLst>
                  <a:ext uri="{FF2B5EF4-FFF2-40B4-BE49-F238E27FC236}">
                    <a16:creationId xmlns:a16="http://schemas.microsoft.com/office/drawing/2014/main" id="{0CE90594-E9F1-2507-E4E5-24659152C9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6" y="2586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7" name="Freeform 121">
                <a:extLst>
                  <a:ext uri="{FF2B5EF4-FFF2-40B4-BE49-F238E27FC236}">
                    <a16:creationId xmlns:a16="http://schemas.microsoft.com/office/drawing/2014/main" id="{77BB5696-5167-CBBA-EE04-B467234588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5" y="2579"/>
                <a:ext cx="13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3 h 27"/>
                  <a:gd name="T8" fmla="*/ 13 w 40"/>
                  <a:gd name="T9" fmla="*/ 27 h 27"/>
                  <a:gd name="T10" fmla="*/ 0 w 40"/>
                  <a:gd name="T11" fmla="*/ 27 h 27"/>
                  <a:gd name="T12" fmla="*/ 0 w 40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8" name="Freeform 122">
                <a:extLst>
                  <a:ext uri="{FF2B5EF4-FFF2-40B4-BE49-F238E27FC236}">
                    <a16:creationId xmlns:a16="http://schemas.microsoft.com/office/drawing/2014/main" id="{DBDDCB01-B97A-B357-1FA5-2FFE6372950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28" y="2582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79" name="Freeform 123">
                <a:extLst>
                  <a:ext uri="{FF2B5EF4-FFF2-40B4-BE49-F238E27FC236}">
                    <a16:creationId xmlns:a16="http://schemas.microsoft.com/office/drawing/2014/main" id="{D1D26BC1-4190-144E-757E-514352EB0A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42" y="2577"/>
                <a:ext cx="8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0" name="Freeform 124">
                <a:extLst>
                  <a:ext uri="{FF2B5EF4-FFF2-40B4-BE49-F238E27FC236}">
                    <a16:creationId xmlns:a16="http://schemas.microsoft.com/office/drawing/2014/main" id="{6EF39233-9BFD-8547-C6A0-5A50753A0DE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50" y="2571"/>
                <a:ext cx="14" cy="8"/>
              </a:xfrm>
              <a:custGeom>
                <a:avLst/>
                <a:gdLst>
                  <a:gd name="T0" fmla="*/ 26 w 40"/>
                  <a:gd name="T1" fmla="*/ 0 h 27"/>
                  <a:gd name="T2" fmla="*/ 26 w 40"/>
                  <a:gd name="T3" fmla="*/ 0 h 27"/>
                  <a:gd name="T4" fmla="*/ 40 w 40"/>
                  <a:gd name="T5" fmla="*/ 0 h 27"/>
                  <a:gd name="T6" fmla="*/ 40 w 40"/>
                  <a:gd name="T7" fmla="*/ 14 h 27"/>
                  <a:gd name="T8" fmla="*/ 13 w 40"/>
                  <a:gd name="T9" fmla="*/ 27 h 27"/>
                  <a:gd name="T10" fmla="*/ 0 w 40"/>
                  <a:gd name="T11" fmla="*/ 27 h 27"/>
                  <a:gd name="T12" fmla="*/ 0 w 40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6" y="0"/>
                    </a:moveTo>
                    <a:lnTo>
                      <a:pt x="26" y="0"/>
                    </a:lnTo>
                    <a:lnTo>
                      <a:pt x="40" y="0"/>
                    </a:lnTo>
                    <a:lnTo>
                      <a:pt x="40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1" name="Freeform 125">
                <a:extLst>
                  <a:ext uri="{FF2B5EF4-FFF2-40B4-BE49-F238E27FC236}">
                    <a16:creationId xmlns:a16="http://schemas.microsoft.com/office/drawing/2014/main" id="{E334C61B-78BD-00B7-57EA-0B88211959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4" y="2573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2" name="Freeform 126">
                <a:extLst>
                  <a:ext uri="{FF2B5EF4-FFF2-40B4-BE49-F238E27FC236}">
                    <a16:creationId xmlns:a16="http://schemas.microsoft.com/office/drawing/2014/main" id="{3A586C26-F368-0027-DF7A-A0D40E0C04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77" y="2569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3" name="Freeform 127">
                <a:extLst>
                  <a:ext uri="{FF2B5EF4-FFF2-40B4-BE49-F238E27FC236}">
                    <a16:creationId xmlns:a16="http://schemas.microsoft.com/office/drawing/2014/main" id="{C67F1EB1-BBA2-1D4B-6BD6-29781ED71F0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85" y="2562"/>
                <a:ext cx="13" cy="9"/>
              </a:xfrm>
              <a:custGeom>
                <a:avLst/>
                <a:gdLst>
                  <a:gd name="T0" fmla="*/ 27 w 40"/>
                  <a:gd name="T1" fmla="*/ 0 h 26"/>
                  <a:gd name="T2" fmla="*/ 27 w 40"/>
                  <a:gd name="T3" fmla="*/ 0 h 26"/>
                  <a:gd name="T4" fmla="*/ 40 w 40"/>
                  <a:gd name="T5" fmla="*/ 0 h 26"/>
                  <a:gd name="T6" fmla="*/ 40 w 40"/>
                  <a:gd name="T7" fmla="*/ 13 h 26"/>
                  <a:gd name="T8" fmla="*/ 14 w 40"/>
                  <a:gd name="T9" fmla="*/ 26 h 26"/>
                  <a:gd name="T10" fmla="*/ 0 w 40"/>
                  <a:gd name="T11" fmla="*/ 26 h 26"/>
                  <a:gd name="T12" fmla="*/ 0 w 40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6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4" name="Freeform 128">
                <a:extLst>
                  <a:ext uri="{FF2B5EF4-FFF2-40B4-BE49-F238E27FC236}">
                    <a16:creationId xmlns:a16="http://schemas.microsoft.com/office/drawing/2014/main" id="{1764430A-FF09-9D6D-AEBE-A8E7AD34B3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8" y="2564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5" name="Freeform 129">
                <a:extLst>
                  <a:ext uri="{FF2B5EF4-FFF2-40B4-BE49-F238E27FC236}">
                    <a16:creationId xmlns:a16="http://schemas.microsoft.com/office/drawing/2014/main" id="{97A4BB7B-AF39-3383-86AC-3687E29B18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12" y="2560"/>
                <a:ext cx="8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6" name="Freeform 130">
                <a:extLst>
                  <a:ext uri="{FF2B5EF4-FFF2-40B4-BE49-F238E27FC236}">
                    <a16:creationId xmlns:a16="http://schemas.microsoft.com/office/drawing/2014/main" id="{444A3B6F-55BC-FB43-9484-32AE446A02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0" y="2553"/>
                <a:ext cx="14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3 h 27"/>
                  <a:gd name="T8" fmla="*/ 13 w 40"/>
                  <a:gd name="T9" fmla="*/ 27 h 27"/>
                  <a:gd name="T10" fmla="*/ 0 w 40"/>
                  <a:gd name="T11" fmla="*/ 27 h 27"/>
                  <a:gd name="T12" fmla="*/ 0 w 40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7" name="Freeform 131">
                <a:extLst>
                  <a:ext uri="{FF2B5EF4-FFF2-40B4-BE49-F238E27FC236}">
                    <a16:creationId xmlns:a16="http://schemas.microsoft.com/office/drawing/2014/main" id="{92437183-BF5D-40D5-5143-BEC7C067CA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4" y="2556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8" name="Freeform 132">
                <a:extLst>
                  <a:ext uri="{FF2B5EF4-FFF2-40B4-BE49-F238E27FC236}">
                    <a16:creationId xmlns:a16="http://schemas.microsoft.com/office/drawing/2014/main" id="{EC4B5E4C-8A0A-C1B5-9551-3F6DDE9435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47" y="2551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89" name="Freeform 133">
                <a:extLst>
                  <a:ext uri="{FF2B5EF4-FFF2-40B4-BE49-F238E27FC236}">
                    <a16:creationId xmlns:a16="http://schemas.microsoft.com/office/drawing/2014/main" id="{54DDC196-7076-ED3C-8894-69BBB84317C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0" y="2544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0" name="Freeform 134">
                <a:extLst>
                  <a:ext uri="{FF2B5EF4-FFF2-40B4-BE49-F238E27FC236}">
                    <a16:creationId xmlns:a16="http://schemas.microsoft.com/office/drawing/2014/main" id="{7EF72336-16CB-8E44-317E-BE9E24AC515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9" y="2547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1" name="Freeform 135">
                <a:extLst>
                  <a:ext uri="{FF2B5EF4-FFF2-40B4-BE49-F238E27FC236}">
                    <a16:creationId xmlns:a16="http://schemas.microsoft.com/office/drawing/2014/main" id="{D0A07E27-4913-0475-4970-0BCC1626F0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82" y="2542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2" name="Freeform 136">
                <a:extLst>
                  <a:ext uri="{FF2B5EF4-FFF2-40B4-BE49-F238E27FC236}">
                    <a16:creationId xmlns:a16="http://schemas.microsoft.com/office/drawing/2014/main" id="{3F88ABB7-6B96-9C60-6328-9C9C354C206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5" y="2536"/>
                <a:ext cx="9" cy="8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3" name="Freeform 137">
                <a:extLst>
                  <a:ext uri="{FF2B5EF4-FFF2-40B4-BE49-F238E27FC236}">
                    <a16:creationId xmlns:a16="http://schemas.microsoft.com/office/drawing/2014/main" id="{CFF6CB84-1AEA-8C12-8AB0-721CDB1024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04" y="2538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4" name="Freeform 138">
                <a:extLst>
                  <a:ext uri="{FF2B5EF4-FFF2-40B4-BE49-F238E27FC236}">
                    <a16:creationId xmlns:a16="http://schemas.microsoft.com/office/drawing/2014/main" id="{FC646161-4BBF-E931-3BB7-A5F2798D4A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17" y="2534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5" name="Freeform 139">
                <a:extLst>
                  <a:ext uri="{FF2B5EF4-FFF2-40B4-BE49-F238E27FC236}">
                    <a16:creationId xmlns:a16="http://schemas.microsoft.com/office/drawing/2014/main" id="{736661BF-AD41-C84D-6B5C-B2AD4B5231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0" y="2527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6" name="Freeform 140">
                <a:extLst>
                  <a:ext uri="{FF2B5EF4-FFF2-40B4-BE49-F238E27FC236}">
                    <a16:creationId xmlns:a16="http://schemas.microsoft.com/office/drawing/2014/main" id="{87B66B19-3498-B360-FA77-3EB63A443C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39" y="2529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7" name="Freeform 141">
                <a:extLst>
                  <a:ext uri="{FF2B5EF4-FFF2-40B4-BE49-F238E27FC236}">
                    <a16:creationId xmlns:a16="http://schemas.microsoft.com/office/drawing/2014/main" id="{C8B87BFD-AEF6-AAC8-BF11-57A2751AD7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52" y="2525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8" name="Freeform 142">
                <a:extLst>
                  <a:ext uri="{FF2B5EF4-FFF2-40B4-BE49-F238E27FC236}">
                    <a16:creationId xmlns:a16="http://schemas.microsoft.com/office/drawing/2014/main" id="{B4EC18E6-BE5E-289A-C522-CD9BF2EB1CB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65" y="2518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299" name="Freeform 143">
                <a:extLst>
                  <a:ext uri="{FF2B5EF4-FFF2-40B4-BE49-F238E27FC236}">
                    <a16:creationId xmlns:a16="http://schemas.microsoft.com/office/drawing/2014/main" id="{5CC606B9-E4A2-1AED-3DB8-FCECAA4078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4" y="2520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0" name="Freeform 144">
                <a:extLst>
                  <a:ext uri="{FF2B5EF4-FFF2-40B4-BE49-F238E27FC236}">
                    <a16:creationId xmlns:a16="http://schemas.microsoft.com/office/drawing/2014/main" id="{FAAFD323-2520-6E40-BD57-96BA8E9600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7" y="2516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1" name="Freeform 145">
                <a:extLst>
                  <a:ext uri="{FF2B5EF4-FFF2-40B4-BE49-F238E27FC236}">
                    <a16:creationId xmlns:a16="http://schemas.microsoft.com/office/drawing/2014/main" id="{27E9FF2A-D442-A1B5-6094-65A40C17CE9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0" y="2510"/>
                <a:ext cx="9" cy="8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2" name="Freeform 146">
                <a:extLst>
                  <a:ext uri="{FF2B5EF4-FFF2-40B4-BE49-F238E27FC236}">
                    <a16:creationId xmlns:a16="http://schemas.microsoft.com/office/drawing/2014/main" id="{555F2192-4FE4-FC34-033D-376E44DC27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9" y="2512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3" name="Freeform 147">
                <a:extLst>
                  <a:ext uri="{FF2B5EF4-FFF2-40B4-BE49-F238E27FC236}">
                    <a16:creationId xmlns:a16="http://schemas.microsoft.com/office/drawing/2014/main" id="{46849EAB-8984-2103-6DAB-2ED6F34106A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22" y="2507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4" name="Freeform 148">
                <a:extLst>
                  <a:ext uri="{FF2B5EF4-FFF2-40B4-BE49-F238E27FC236}">
                    <a16:creationId xmlns:a16="http://schemas.microsoft.com/office/drawing/2014/main" id="{8C55A1CB-4229-13AA-5AE4-03B4BC606F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5" y="2501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5" name="Freeform 149">
                <a:extLst>
                  <a:ext uri="{FF2B5EF4-FFF2-40B4-BE49-F238E27FC236}">
                    <a16:creationId xmlns:a16="http://schemas.microsoft.com/office/drawing/2014/main" id="{2939F7DC-A397-98A0-540A-F49DA29470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4" y="2503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6" name="Freeform 150">
                <a:extLst>
                  <a:ext uri="{FF2B5EF4-FFF2-40B4-BE49-F238E27FC236}">
                    <a16:creationId xmlns:a16="http://schemas.microsoft.com/office/drawing/2014/main" id="{224D0342-C981-63A8-689D-4D278C4E426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57" y="2498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7" name="Freeform 151">
                <a:extLst>
                  <a:ext uri="{FF2B5EF4-FFF2-40B4-BE49-F238E27FC236}">
                    <a16:creationId xmlns:a16="http://schemas.microsoft.com/office/drawing/2014/main" id="{886777B5-24CB-66F0-294A-25154D5BB7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0" y="2492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8" name="Freeform 152">
                <a:extLst>
                  <a:ext uri="{FF2B5EF4-FFF2-40B4-BE49-F238E27FC236}">
                    <a16:creationId xmlns:a16="http://schemas.microsoft.com/office/drawing/2014/main" id="{F770E822-8505-315F-E4A9-E7ECDD8192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79" y="2494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09" name="Freeform 153">
                <a:extLst>
                  <a:ext uri="{FF2B5EF4-FFF2-40B4-BE49-F238E27FC236}">
                    <a16:creationId xmlns:a16="http://schemas.microsoft.com/office/drawing/2014/main" id="{0EC2EE79-2CD3-FEA3-84BC-DEDEAA3451F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2" y="2490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0" name="Freeform 154">
                <a:extLst>
                  <a:ext uri="{FF2B5EF4-FFF2-40B4-BE49-F238E27FC236}">
                    <a16:creationId xmlns:a16="http://schemas.microsoft.com/office/drawing/2014/main" id="{17D76EFB-70E0-F35C-8D37-DC191A9F04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05" y="2483"/>
                <a:ext cx="9" cy="9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1" name="Freeform 155">
                <a:extLst>
                  <a:ext uri="{FF2B5EF4-FFF2-40B4-BE49-F238E27FC236}">
                    <a16:creationId xmlns:a16="http://schemas.microsoft.com/office/drawing/2014/main" id="{8CDBE75E-4A5C-88EE-50C4-262DED26872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14" y="2485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2" name="Freeform 156">
                <a:extLst>
                  <a:ext uri="{FF2B5EF4-FFF2-40B4-BE49-F238E27FC236}">
                    <a16:creationId xmlns:a16="http://schemas.microsoft.com/office/drawing/2014/main" id="{107A51AD-5568-ACC7-8F9B-7E50B86365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7" y="2481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3" name="Freeform 157">
                <a:extLst>
                  <a:ext uri="{FF2B5EF4-FFF2-40B4-BE49-F238E27FC236}">
                    <a16:creationId xmlns:a16="http://schemas.microsoft.com/office/drawing/2014/main" id="{27E94B95-CEF6-DA5F-4ED0-A69D619389F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0" y="2474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4" name="Freeform 158">
                <a:extLst>
                  <a:ext uri="{FF2B5EF4-FFF2-40B4-BE49-F238E27FC236}">
                    <a16:creationId xmlns:a16="http://schemas.microsoft.com/office/drawing/2014/main" id="{683D1819-1D9C-F5E7-11EF-CA795BF21B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49" y="2477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5" name="Freeform 159">
                <a:extLst>
                  <a:ext uri="{FF2B5EF4-FFF2-40B4-BE49-F238E27FC236}">
                    <a16:creationId xmlns:a16="http://schemas.microsoft.com/office/drawing/2014/main" id="{7A6688A9-B6FF-7D9A-CFD1-7D0B433C350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2" y="2472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6" name="Freeform 160">
                <a:extLst>
                  <a:ext uri="{FF2B5EF4-FFF2-40B4-BE49-F238E27FC236}">
                    <a16:creationId xmlns:a16="http://schemas.microsoft.com/office/drawing/2014/main" id="{9B837507-1457-1B5B-D493-0F7CD856FC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75" y="2466"/>
                <a:ext cx="9" cy="8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7" name="Freeform 161">
                <a:extLst>
                  <a:ext uri="{FF2B5EF4-FFF2-40B4-BE49-F238E27FC236}">
                    <a16:creationId xmlns:a16="http://schemas.microsoft.com/office/drawing/2014/main" id="{B385187B-33E0-7168-338F-D5545A8B4A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88" y="2468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8" name="Freeform 162">
                <a:extLst>
                  <a:ext uri="{FF2B5EF4-FFF2-40B4-BE49-F238E27FC236}">
                    <a16:creationId xmlns:a16="http://schemas.microsoft.com/office/drawing/2014/main" id="{A0788245-8065-72D8-C394-C9E593D633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97" y="2464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19" name="Freeform 163">
                <a:extLst>
                  <a:ext uri="{FF2B5EF4-FFF2-40B4-BE49-F238E27FC236}">
                    <a16:creationId xmlns:a16="http://schemas.microsoft.com/office/drawing/2014/main" id="{832A98B6-B533-33DD-622B-0C2F9DC94A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0" y="2457"/>
                <a:ext cx="9" cy="9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0" name="Freeform 164">
                <a:extLst>
                  <a:ext uri="{FF2B5EF4-FFF2-40B4-BE49-F238E27FC236}">
                    <a16:creationId xmlns:a16="http://schemas.microsoft.com/office/drawing/2014/main" id="{4D66A0A1-F973-90E6-A351-C42E49BCEA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4" y="2459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1" name="Freeform 165">
                <a:extLst>
                  <a:ext uri="{FF2B5EF4-FFF2-40B4-BE49-F238E27FC236}">
                    <a16:creationId xmlns:a16="http://schemas.microsoft.com/office/drawing/2014/main" id="{992982A4-0DED-6C7D-034F-CED691DBBB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32" y="2455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2" name="Freeform 166">
                <a:extLst>
                  <a:ext uri="{FF2B5EF4-FFF2-40B4-BE49-F238E27FC236}">
                    <a16:creationId xmlns:a16="http://schemas.microsoft.com/office/drawing/2014/main" id="{D8B1BF9C-D262-61F7-1741-43C4A4AD86B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5" y="2448"/>
                <a:ext cx="9" cy="9"/>
              </a:xfrm>
              <a:custGeom>
                <a:avLst/>
                <a:gdLst>
                  <a:gd name="T0" fmla="*/ 14 w 27"/>
                  <a:gd name="T1" fmla="*/ 0 h 27"/>
                  <a:gd name="T2" fmla="*/ 14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4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3" name="Freeform 167">
                <a:extLst>
                  <a:ext uri="{FF2B5EF4-FFF2-40B4-BE49-F238E27FC236}">
                    <a16:creationId xmlns:a16="http://schemas.microsoft.com/office/drawing/2014/main" id="{EA780545-8E2D-9428-12A3-E851FDF61B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58" y="2450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4" name="Freeform 168">
                <a:extLst>
                  <a:ext uri="{FF2B5EF4-FFF2-40B4-BE49-F238E27FC236}">
                    <a16:creationId xmlns:a16="http://schemas.microsoft.com/office/drawing/2014/main" id="{DE05E200-8391-CDE3-7933-D31D19E971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67" y="2446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5" name="Freeform 169">
                <a:extLst>
                  <a:ext uri="{FF2B5EF4-FFF2-40B4-BE49-F238E27FC236}">
                    <a16:creationId xmlns:a16="http://schemas.microsoft.com/office/drawing/2014/main" id="{A5159F72-B65A-7751-0096-CB9D2BFBDCF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80" y="2439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4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6" name="Freeform 170">
                <a:extLst>
                  <a:ext uri="{FF2B5EF4-FFF2-40B4-BE49-F238E27FC236}">
                    <a16:creationId xmlns:a16="http://schemas.microsoft.com/office/drawing/2014/main" id="{BC7A1E44-FD31-8719-D818-F4EA66F3EC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94" y="2442"/>
                <a:ext cx="8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7" name="Freeform 171">
                <a:extLst>
                  <a:ext uri="{FF2B5EF4-FFF2-40B4-BE49-F238E27FC236}">
                    <a16:creationId xmlns:a16="http://schemas.microsoft.com/office/drawing/2014/main" id="{62DB64FA-F2AD-DAA2-7508-BD8C22F951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02" y="2437"/>
                <a:ext cx="14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8" name="Freeform 172">
                <a:extLst>
                  <a:ext uri="{FF2B5EF4-FFF2-40B4-BE49-F238E27FC236}">
                    <a16:creationId xmlns:a16="http://schemas.microsoft.com/office/drawing/2014/main" id="{518929BF-6CE5-0CF3-FBF2-1D24E47761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6" y="2431"/>
                <a:ext cx="8" cy="8"/>
              </a:xfrm>
              <a:custGeom>
                <a:avLst/>
                <a:gdLst>
                  <a:gd name="T0" fmla="*/ 13 w 26"/>
                  <a:gd name="T1" fmla="*/ 0 h 26"/>
                  <a:gd name="T2" fmla="*/ 13 w 26"/>
                  <a:gd name="T3" fmla="*/ 0 h 26"/>
                  <a:gd name="T4" fmla="*/ 26 w 26"/>
                  <a:gd name="T5" fmla="*/ 0 h 26"/>
                  <a:gd name="T6" fmla="*/ 26 w 26"/>
                  <a:gd name="T7" fmla="*/ 13 h 26"/>
                  <a:gd name="T8" fmla="*/ 13 w 26"/>
                  <a:gd name="T9" fmla="*/ 26 h 26"/>
                  <a:gd name="T10" fmla="*/ 0 w 26"/>
                  <a:gd name="T11" fmla="*/ 26 h 26"/>
                  <a:gd name="T12" fmla="*/ 0 w 26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6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29" name="Freeform 173">
                <a:extLst>
                  <a:ext uri="{FF2B5EF4-FFF2-40B4-BE49-F238E27FC236}">
                    <a16:creationId xmlns:a16="http://schemas.microsoft.com/office/drawing/2014/main" id="{4BF0602C-9372-9A43-3DA0-F9B63B2F75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9" y="2426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0" name="Freeform 174">
                <a:extLst>
                  <a:ext uri="{FF2B5EF4-FFF2-40B4-BE49-F238E27FC236}">
                    <a16:creationId xmlns:a16="http://schemas.microsoft.com/office/drawing/2014/main" id="{6F1F5F07-15B3-A8CA-AACD-7BDAEFDFD62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37" y="2428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1" name="Freeform 175">
                <a:extLst>
                  <a:ext uri="{FF2B5EF4-FFF2-40B4-BE49-F238E27FC236}">
                    <a16:creationId xmlns:a16="http://schemas.microsoft.com/office/drawing/2014/main" id="{0CBCD040-9813-C82C-A2D7-70AC1F0F698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0" y="2424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2" name="Freeform 176">
                <a:extLst>
                  <a:ext uri="{FF2B5EF4-FFF2-40B4-BE49-F238E27FC236}">
                    <a16:creationId xmlns:a16="http://schemas.microsoft.com/office/drawing/2014/main" id="{2E1E3ADC-AC3A-61F0-7589-9D1125A5E1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4" y="2418"/>
                <a:ext cx="8" cy="8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3" name="Freeform 177">
                <a:extLst>
                  <a:ext uri="{FF2B5EF4-FFF2-40B4-BE49-F238E27FC236}">
                    <a16:creationId xmlns:a16="http://schemas.microsoft.com/office/drawing/2014/main" id="{B57F7AE3-46F2-BBB9-BB71-3FCBD6F7EF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2" y="2420"/>
                <a:ext cx="14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4" name="Freeform 178">
                <a:extLst>
                  <a:ext uri="{FF2B5EF4-FFF2-40B4-BE49-F238E27FC236}">
                    <a16:creationId xmlns:a16="http://schemas.microsoft.com/office/drawing/2014/main" id="{404D50B2-90C7-C067-C194-4BB6D8EDC1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86" y="2415"/>
                <a:ext cx="8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5" name="Freeform 179">
                <a:extLst>
                  <a:ext uri="{FF2B5EF4-FFF2-40B4-BE49-F238E27FC236}">
                    <a16:creationId xmlns:a16="http://schemas.microsoft.com/office/drawing/2014/main" id="{43AF9C97-7A0B-061D-85AF-A8BC32F685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2409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6" name="Freeform 180">
                <a:extLst>
                  <a:ext uri="{FF2B5EF4-FFF2-40B4-BE49-F238E27FC236}">
                    <a16:creationId xmlns:a16="http://schemas.microsoft.com/office/drawing/2014/main" id="{9CD93783-ECAD-8AB5-24E5-74D73A38F2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8" y="2411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7" name="Freeform 181">
                <a:extLst>
                  <a:ext uri="{FF2B5EF4-FFF2-40B4-BE49-F238E27FC236}">
                    <a16:creationId xmlns:a16="http://schemas.microsoft.com/office/drawing/2014/main" id="{B695D718-2D1F-FB93-59A5-4C7F4846864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1" y="2406"/>
                <a:ext cx="8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8" name="Freeform 182">
                <a:extLst>
                  <a:ext uri="{FF2B5EF4-FFF2-40B4-BE49-F238E27FC236}">
                    <a16:creationId xmlns:a16="http://schemas.microsoft.com/office/drawing/2014/main" id="{132EB5D1-F958-F65F-1396-D1B5DF62E8E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4" y="2400"/>
                <a:ext cx="8" cy="9"/>
              </a:xfrm>
              <a:custGeom>
                <a:avLst/>
                <a:gdLst>
                  <a:gd name="T0" fmla="*/ 13 w 26"/>
                  <a:gd name="T1" fmla="*/ 0 h 27"/>
                  <a:gd name="T2" fmla="*/ 13 w 26"/>
                  <a:gd name="T3" fmla="*/ 0 h 27"/>
                  <a:gd name="T4" fmla="*/ 26 w 26"/>
                  <a:gd name="T5" fmla="*/ 0 h 27"/>
                  <a:gd name="T6" fmla="*/ 26 w 26"/>
                  <a:gd name="T7" fmla="*/ 14 h 27"/>
                  <a:gd name="T8" fmla="*/ 13 w 26"/>
                  <a:gd name="T9" fmla="*/ 27 h 27"/>
                  <a:gd name="T10" fmla="*/ 0 w 26"/>
                  <a:gd name="T11" fmla="*/ 27 h 27"/>
                  <a:gd name="T12" fmla="*/ 0 w 26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6" h="27">
                    <a:moveTo>
                      <a:pt x="13" y="0"/>
                    </a:moveTo>
                    <a:lnTo>
                      <a:pt x="13" y="0"/>
                    </a:lnTo>
                    <a:lnTo>
                      <a:pt x="26" y="0"/>
                    </a:lnTo>
                    <a:lnTo>
                      <a:pt x="26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39" name="Freeform 183">
                <a:extLst>
                  <a:ext uri="{FF2B5EF4-FFF2-40B4-BE49-F238E27FC236}">
                    <a16:creationId xmlns:a16="http://schemas.microsoft.com/office/drawing/2014/main" id="{35118BD4-E1D7-2183-5BF1-71C43258B9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2" y="2402"/>
                <a:ext cx="14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0" name="Freeform 184">
                <a:extLst>
                  <a:ext uri="{FF2B5EF4-FFF2-40B4-BE49-F238E27FC236}">
                    <a16:creationId xmlns:a16="http://schemas.microsoft.com/office/drawing/2014/main" id="{510C5946-58C1-BFF3-E2EB-F4DA7FC733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56" y="2398"/>
                <a:ext cx="8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1" name="Freeform 185">
                <a:extLst>
                  <a:ext uri="{FF2B5EF4-FFF2-40B4-BE49-F238E27FC236}">
                    <a16:creationId xmlns:a16="http://schemas.microsoft.com/office/drawing/2014/main" id="{92DB5B3B-8409-F287-9986-42C40C13FE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2391"/>
                <a:ext cx="9" cy="9"/>
              </a:xfrm>
              <a:custGeom>
                <a:avLst/>
                <a:gdLst>
                  <a:gd name="T0" fmla="*/ 14 w 27"/>
                  <a:gd name="T1" fmla="*/ 0 h 26"/>
                  <a:gd name="T2" fmla="*/ 14 w 27"/>
                  <a:gd name="T3" fmla="*/ 0 h 26"/>
                  <a:gd name="T4" fmla="*/ 27 w 27"/>
                  <a:gd name="T5" fmla="*/ 0 h 26"/>
                  <a:gd name="T6" fmla="*/ 27 w 27"/>
                  <a:gd name="T7" fmla="*/ 13 h 26"/>
                  <a:gd name="T8" fmla="*/ 14 w 27"/>
                  <a:gd name="T9" fmla="*/ 26 h 26"/>
                  <a:gd name="T10" fmla="*/ 0 w 27"/>
                  <a:gd name="T11" fmla="*/ 26 h 26"/>
                  <a:gd name="T12" fmla="*/ 0 w 27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6">
                    <a:moveTo>
                      <a:pt x="14" y="0"/>
                    </a:moveTo>
                    <a:lnTo>
                      <a:pt x="14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4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2" name="Freeform 186">
                <a:extLst>
                  <a:ext uri="{FF2B5EF4-FFF2-40B4-BE49-F238E27FC236}">
                    <a16:creationId xmlns:a16="http://schemas.microsoft.com/office/drawing/2014/main" id="{F5AABAF0-D49B-C08B-26DA-1FDC7AF594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78" y="2393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3" name="Freeform 187">
                <a:extLst>
                  <a:ext uri="{FF2B5EF4-FFF2-40B4-BE49-F238E27FC236}">
                    <a16:creationId xmlns:a16="http://schemas.microsoft.com/office/drawing/2014/main" id="{D93B7DAE-E12A-9D13-E8A9-E04500EEBC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1" y="2389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4" name="Freeform 188">
                <a:extLst>
                  <a:ext uri="{FF2B5EF4-FFF2-40B4-BE49-F238E27FC236}">
                    <a16:creationId xmlns:a16="http://schemas.microsoft.com/office/drawing/2014/main" id="{11E26519-5DE7-C456-134A-66FF7C98F1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382"/>
                <a:ext cx="9" cy="9"/>
              </a:xfrm>
              <a:custGeom>
                <a:avLst/>
                <a:gdLst>
                  <a:gd name="T0" fmla="*/ 13 w 27"/>
                  <a:gd name="T1" fmla="*/ 0 h 27"/>
                  <a:gd name="T2" fmla="*/ 13 w 27"/>
                  <a:gd name="T3" fmla="*/ 0 h 27"/>
                  <a:gd name="T4" fmla="*/ 27 w 27"/>
                  <a:gd name="T5" fmla="*/ 0 h 27"/>
                  <a:gd name="T6" fmla="*/ 27 w 27"/>
                  <a:gd name="T7" fmla="*/ 13 h 27"/>
                  <a:gd name="T8" fmla="*/ 13 w 27"/>
                  <a:gd name="T9" fmla="*/ 27 h 27"/>
                  <a:gd name="T10" fmla="*/ 0 w 27"/>
                  <a:gd name="T11" fmla="*/ 27 h 27"/>
                  <a:gd name="T12" fmla="*/ 0 w 27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7" h="27">
                    <a:moveTo>
                      <a:pt x="13" y="0"/>
                    </a:moveTo>
                    <a:lnTo>
                      <a:pt x="13" y="0"/>
                    </a:lnTo>
                    <a:lnTo>
                      <a:pt x="27" y="0"/>
                    </a:lnTo>
                    <a:lnTo>
                      <a:pt x="27" y="13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5" name="Freeform 189">
                <a:extLst>
                  <a:ext uri="{FF2B5EF4-FFF2-40B4-BE49-F238E27FC236}">
                    <a16:creationId xmlns:a16="http://schemas.microsoft.com/office/drawing/2014/main" id="{5A330CF1-BDB1-8073-0AFE-392356A192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7" y="2385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6" name="Freeform 190">
                <a:extLst>
                  <a:ext uri="{FF2B5EF4-FFF2-40B4-BE49-F238E27FC236}">
                    <a16:creationId xmlns:a16="http://schemas.microsoft.com/office/drawing/2014/main" id="{18D1F11E-35D9-2966-87D8-D8F8AE827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26" y="2380"/>
                <a:ext cx="13" cy="0"/>
              </a:xfrm>
              <a:custGeom>
                <a:avLst/>
                <a:gdLst>
                  <a:gd name="T0" fmla="*/ 0 w 40"/>
                  <a:gd name="T1" fmla="*/ 0 w 40"/>
                  <a:gd name="T2" fmla="*/ 40 w 40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40">
                    <a:moveTo>
                      <a:pt x="0" y="0"/>
                    </a:moveTo>
                    <a:lnTo>
                      <a:pt x="0" y="0"/>
                    </a:lnTo>
                    <a:lnTo>
                      <a:pt x="40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7" name="Freeform 191">
                <a:extLst>
                  <a:ext uri="{FF2B5EF4-FFF2-40B4-BE49-F238E27FC236}">
                    <a16:creationId xmlns:a16="http://schemas.microsoft.com/office/drawing/2014/main" id="{AA27D032-5612-0D5B-C953-7CE0367F6A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85" y="2641"/>
                <a:ext cx="0" cy="547"/>
              </a:xfrm>
              <a:custGeom>
                <a:avLst/>
                <a:gdLst>
                  <a:gd name="T0" fmla="*/ 0 h 1666"/>
                  <a:gd name="T1" fmla="*/ 0 h 1666"/>
                  <a:gd name="T2" fmla="*/ 1666 h 166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</a:cxnLst>
                <a:rect l="0" t="0" r="r" b="b"/>
                <a:pathLst>
                  <a:path h="1666">
                    <a:moveTo>
                      <a:pt x="0" y="0"/>
                    </a:moveTo>
                    <a:lnTo>
                      <a:pt x="0" y="0"/>
                    </a:lnTo>
                    <a:lnTo>
                      <a:pt x="0" y="1666"/>
                    </a:lnTo>
                  </a:path>
                </a:pathLst>
              </a:custGeom>
              <a:noFill/>
              <a:ln w="41275" cap="flat">
                <a:solidFill>
                  <a:srgbClr val="7F7F7F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8" name="Freeform 192">
                <a:extLst>
                  <a:ext uri="{FF2B5EF4-FFF2-40B4-BE49-F238E27FC236}">
                    <a16:creationId xmlns:a16="http://schemas.microsoft.com/office/drawing/2014/main" id="{E31C007B-4D05-A66D-B142-5360351F2F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30" y="2424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49" name="Freeform 193">
                <a:extLst>
                  <a:ext uri="{FF2B5EF4-FFF2-40B4-BE49-F238E27FC236}">
                    <a16:creationId xmlns:a16="http://schemas.microsoft.com/office/drawing/2014/main" id="{E808741C-F781-50DF-FB48-8F52350E16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7" y="2428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0" name="Freeform 194">
                <a:extLst>
                  <a:ext uri="{FF2B5EF4-FFF2-40B4-BE49-F238E27FC236}">
                    <a16:creationId xmlns:a16="http://schemas.microsoft.com/office/drawing/2014/main" id="{25B99F1B-0502-E0CB-1CA5-D84DF0DD1B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04" y="2426"/>
                <a:ext cx="13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4 h 27"/>
                  <a:gd name="T8" fmla="*/ 13 w 40"/>
                  <a:gd name="T9" fmla="*/ 27 h 27"/>
                  <a:gd name="T10" fmla="*/ 0 w 40"/>
                  <a:gd name="T11" fmla="*/ 27 h 27"/>
                  <a:gd name="T12" fmla="*/ 0 w 40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1" name="Freeform 195">
                <a:extLst>
                  <a:ext uri="{FF2B5EF4-FFF2-40B4-BE49-F238E27FC236}">
                    <a16:creationId xmlns:a16="http://schemas.microsoft.com/office/drawing/2014/main" id="{9C0DA236-6086-28A0-0515-EC28366A2BB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5" y="2433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2" name="Freeform 196">
                <a:extLst>
                  <a:ext uri="{FF2B5EF4-FFF2-40B4-BE49-F238E27FC236}">
                    <a16:creationId xmlns:a16="http://schemas.microsoft.com/office/drawing/2014/main" id="{868CE6BA-A0D6-C514-79D4-2214E4917C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82" y="2437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3" name="Freeform 197">
                <a:extLst>
                  <a:ext uri="{FF2B5EF4-FFF2-40B4-BE49-F238E27FC236}">
                    <a16:creationId xmlns:a16="http://schemas.microsoft.com/office/drawing/2014/main" id="{C49F531A-323D-9674-EB00-D4C89A3F08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2435"/>
                <a:ext cx="13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3 h 27"/>
                  <a:gd name="T8" fmla="*/ 14 w 40"/>
                  <a:gd name="T9" fmla="*/ 27 h 27"/>
                  <a:gd name="T10" fmla="*/ 0 w 40"/>
                  <a:gd name="T11" fmla="*/ 27 h 27"/>
                  <a:gd name="T12" fmla="*/ 0 w 40"/>
                  <a:gd name="T13" fmla="*/ 13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4" y="27"/>
                    </a:lnTo>
                    <a:lnTo>
                      <a:pt x="0" y="27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4" name="Freeform 198">
                <a:extLst>
                  <a:ext uri="{FF2B5EF4-FFF2-40B4-BE49-F238E27FC236}">
                    <a16:creationId xmlns:a16="http://schemas.microsoft.com/office/drawing/2014/main" id="{919732E0-2A89-B60B-5119-5A118B9C36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0" y="2442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5" name="Freeform 199">
                <a:extLst>
                  <a:ext uri="{FF2B5EF4-FFF2-40B4-BE49-F238E27FC236}">
                    <a16:creationId xmlns:a16="http://schemas.microsoft.com/office/drawing/2014/main" id="{EA223365-DE89-05A6-CB37-0594FB0373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47" y="2446"/>
                <a:ext cx="9" cy="0"/>
              </a:xfrm>
              <a:custGeom>
                <a:avLst/>
                <a:gdLst>
                  <a:gd name="T0" fmla="*/ 0 w 26"/>
                  <a:gd name="T1" fmla="*/ 0 w 26"/>
                  <a:gd name="T2" fmla="*/ 26 w 26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6">
                    <a:moveTo>
                      <a:pt x="0" y="0"/>
                    </a:moveTo>
                    <a:lnTo>
                      <a:pt x="0" y="0"/>
                    </a:lnTo>
                    <a:lnTo>
                      <a:pt x="26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6" name="Freeform 200">
                <a:extLst>
                  <a:ext uri="{FF2B5EF4-FFF2-40B4-BE49-F238E27FC236}">
                    <a16:creationId xmlns:a16="http://schemas.microsoft.com/office/drawing/2014/main" id="{03C49A83-B1C1-4AAB-0080-3CE9F665049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34" y="2444"/>
                <a:ext cx="13" cy="8"/>
              </a:xfrm>
              <a:custGeom>
                <a:avLst/>
                <a:gdLst>
                  <a:gd name="T0" fmla="*/ 26 w 40"/>
                  <a:gd name="T1" fmla="*/ 0 h 26"/>
                  <a:gd name="T2" fmla="*/ 26 w 40"/>
                  <a:gd name="T3" fmla="*/ 0 h 26"/>
                  <a:gd name="T4" fmla="*/ 40 w 40"/>
                  <a:gd name="T5" fmla="*/ 0 h 26"/>
                  <a:gd name="T6" fmla="*/ 40 w 40"/>
                  <a:gd name="T7" fmla="*/ 13 h 26"/>
                  <a:gd name="T8" fmla="*/ 13 w 40"/>
                  <a:gd name="T9" fmla="*/ 26 h 26"/>
                  <a:gd name="T10" fmla="*/ 0 w 40"/>
                  <a:gd name="T11" fmla="*/ 26 h 26"/>
                  <a:gd name="T12" fmla="*/ 0 w 40"/>
                  <a:gd name="T13" fmla="*/ 13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6">
                    <a:moveTo>
                      <a:pt x="26" y="0"/>
                    </a:moveTo>
                    <a:lnTo>
                      <a:pt x="26" y="0"/>
                    </a:lnTo>
                    <a:lnTo>
                      <a:pt x="40" y="0"/>
                    </a:lnTo>
                    <a:lnTo>
                      <a:pt x="40" y="13"/>
                    </a:lnTo>
                    <a:lnTo>
                      <a:pt x="13" y="26"/>
                    </a:lnTo>
                    <a:lnTo>
                      <a:pt x="0" y="26"/>
                    </a:lnTo>
                    <a:lnTo>
                      <a:pt x="0" y="13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7" name="Freeform 201">
                <a:extLst>
                  <a:ext uri="{FF2B5EF4-FFF2-40B4-BE49-F238E27FC236}">
                    <a16:creationId xmlns:a16="http://schemas.microsoft.com/office/drawing/2014/main" id="{94B0E711-80DE-1E60-279B-2D8E73E3C3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25" y="2450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8" name="Freeform 202">
                <a:extLst>
                  <a:ext uri="{FF2B5EF4-FFF2-40B4-BE49-F238E27FC236}">
                    <a16:creationId xmlns:a16="http://schemas.microsoft.com/office/drawing/2014/main" id="{E3615248-1D61-9005-4466-CF9AC26180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12" y="2455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59" name="Freeform 203">
                <a:extLst>
                  <a:ext uri="{FF2B5EF4-FFF2-40B4-BE49-F238E27FC236}">
                    <a16:creationId xmlns:a16="http://schemas.microsoft.com/office/drawing/2014/main" id="{A511CA79-CDB7-B156-4A60-7781C5C3E6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9" y="2452"/>
                <a:ext cx="13" cy="9"/>
              </a:xfrm>
              <a:custGeom>
                <a:avLst/>
                <a:gdLst>
                  <a:gd name="T0" fmla="*/ 27 w 40"/>
                  <a:gd name="T1" fmla="*/ 0 h 27"/>
                  <a:gd name="T2" fmla="*/ 27 w 40"/>
                  <a:gd name="T3" fmla="*/ 0 h 27"/>
                  <a:gd name="T4" fmla="*/ 40 w 40"/>
                  <a:gd name="T5" fmla="*/ 0 h 27"/>
                  <a:gd name="T6" fmla="*/ 40 w 40"/>
                  <a:gd name="T7" fmla="*/ 14 h 27"/>
                  <a:gd name="T8" fmla="*/ 13 w 40"/>
                  <a:gd name="T9" fmla="*/ 27 h 27"/>
                  <a:gd name="T10" fmla="*/ 0 w 40"/>
                  <a:gd name="T11" fmla="*/ 27 h 27"/>
                  <a:gd name="T12" fmla="*/ 0 w 40"/>
                  <a:gd name="T13" fmla="*/ 14 h 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0" h="27">
                    <a:moveTo>
                      <a:pt x="27" y="0"/>
                    </a:moveTo>
                    <a:lnTo>
                      <a:pt x="27" y="0"/>
                    </a:lnTo>
                    <a:lnTo>
                      <a:pt x="40" y="0"/>
                    </a:lnTo>
                    <a:lnTo>
                      <a:pt x="40" y="14"/>
                    </a:lnTo>
                    <a:lnTo>
                      <a:pt x="13" y="27"/>
                    </a:lnTo>
                    <a:lnTo>
                      <a:pt x="0" y="27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CCCCC"/>
              </a:solidFill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  <p:sp>
            <p:nvSpPr>
              <p:cNvPr id="360" name="Freeform 204">
                <a:extLst>
                  <a:ext uri="{FF2B5EF4-FFF2-40B4-BE49-F238E27FC236}">
                    <a16:creationId xmlns:a16="http://schemas.microsoft.com/office/drawing/2014/main" id="{3E43B56E-D11B-5AE5-D9A2-B66D29C8FAF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0" y="2459"/>
                <a:ext cx="9" cy="0"/>
              </a:xfrm>
              <a:custGeom>
                <a:avLst/>
                <a:gdLst>
                  <a:gd name="T0" fmla="*/ 0 w 27"/>
                  <a:gd name="T1" fmla="*/ 0 w 27"/>
                  <a:gd name="T2" fmla="*/ 27 w 27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7">
                    <a:moveTo>
                      <a:pt x="0" y="0"/>
                    </a:moveTo>
                    <a:lnTo>
                      <a:pt x="0" y="0"/>
                    </a:lnTo>
                    <a:lnTo>
                      <a:pt x="27" y="0"/>
                    </a:lnTo>
                  </a:path>
                </a:pathLst>
              </a:custGeom>
              <a:noFill/>
              <a:ln w="6350" cap="flat">
                <a:solidFill>
                  <a:srgbClr val="CCCCCC"/>
                </a:solidFill>
                <a:prstDash val="solid"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ja-JP" altLang="en-US"/>
              </a:p>
            </p:txBody>
          </p:sp>
        </p:grpSp>
        <p:sp>
          <p:nvSpPr>
            <p:cNvPr id="11" name="Freeform 206">
              <a:extLst>
                <a:ext uri="{FF2B5EF4-FFF2-40B4-BE49-F238E27FC236}">
                  <a16:creationId xmlns:a16="http://schemas.microsoft.com/office/drawing/2014/main" id="{5AE3539E-5F54-1F6E-4CA7-A6FEBCCFF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7" y="246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8" name="Freeform 207">
              <a:extLst>
                <a:ext uri="{FF2B5EF4-FFF2-40B4-BE49-F238E27FC236}">
                  <a16:creationId xmlns:a16="http://schemas.microsoft.com/office/drawing/2014/main" id="{13348600-9B04-3D21-2DA3-87E780EB427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4" y="2461"/>
              <a:ext cx="13" cy="9"/>
            </a:xfrm>
            <a:custGeom>
              <a:avLst/>
              <a:gdLst>
                <a:gd name="T0" fmla="*/ 27 w 40"/>
                <a:gd name="T1" fmla="*/ 0 h 27"/>
                <a:gd name="T2" fmla="*/ 27 w 40"/>
                <a:gd name="T3" fmla="*/ 0 h 27"/>
                <a:gd name="T4" fmla="*/ 40 w 40"/>
                <a:gd name="T5" fmla="*/ 0 h 27"/>
                <a:gd name="T6" fmla="*/ 40 w 40"/>
                <a:gd name="T7" fmla="*/ 13 h 27"/>
                <a:gd name="T8" fmla="*/ 14 w 40"/>
                <a:gd name="T9" fmla="*/ 27 h 27"/>
                <a:gd name="T10" fmla="*/ 0 w 40"/>
                <a:gd name="T11" fmla="*/ 27 h 27"/>
                <a:gd name="T12" fmla="*/ 0 w 40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27">
                  <a:moveTo>
                    <a:pt x="27" y="0"/>
                  </a:moveTo>
                  <a:lnTo>
                    <a:pt x="27" y="0"/>
                  </a:lnTo>
                  <a:lnTo>
                    <a:pt x="40" y="0"/>
                  </a:lnTo>
                  <a:lnTo>
                    <a:pt x="40" y="13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9" name="Freeform 208">
              <a:extLst>
                <a:ext uri="{FF2B5EF4-FFF2-40B4-BE49-F238E27FC236}">
                  <a16:creationId xmlns:a16="http://schemas.microsoft.com/office/drawing/2014/main" id="{420091EA-9697-CB30-2C1D-F41C54688D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950" y="2468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0" name="Freeform 209">
              <a:extLst>
                <a:ext uri="{FF2B5EF4-FFF2-40B4-BE49-F238E27FC236}">
                  <a16:creationId xmlns:a16="http://schemas.microsoft.com/office/drawing/2014/main" id="{5BC3E1A1-95E7-FF2A-A563-076D5B2C1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942" y="2472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1" name="Freeform 210">
              <a:extLst>
                <a:ext uri="{FF2B5EF4-FFF2-40B4-BE49-F238E27FC236}">
                  <a16:creationId xmlns:a16="http://schemas.microsoft.com/office/drawing/2014/main" id="{2795B1EF-E485-BA13-8E66-69810E2B35B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9" y="2470"/>
              <a:ext cx="8" cy="9"/>
            </a:xfrm>
            <a:custGeom>
              <a:avLst/>
              <a:gdLst>
                <a:gd name="T0" fmla="*/ 13 w 26"/>
                <a:gd name="T1" fmla="*/ 0 h 26"/>
                <a:gd name="T2" fmla="*/ 13 w 26"/>
                <a:gd name="T3" fmla="*/ 0 h 26"/>
                <a:gd name="T4" fmla="*/ 26 w 26"/>
                <a:gd name="T5" fmla="*/ 0 h 26"/>
                <a:gd name="T6" fmla="*/ 26 w 26"/>
                <a:gd name="T7" fmla="*/ 13 h 26"/>
                <a:gd name="T8" fmla="*/ 13 w 26"/>
                <a:gd name="T9" fmla="*/ 26 h 26"/>
                <a:gd name="T10" fmla="*/ 0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2" name="Freeform 211">
              <a:extLst>
                <a:ext uri="{FF2B5EF4-FFF2-40B4-BE49-F238E27FC236}">
                  <a16:creationId xmlns:a16="http://schemas.microsoft.com/office/drawing/2014/main" id="{8CC459BD-6758-EC88-5253-C444CFBF4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916" y="2477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3" name="Freeform 212">
              <a:extLst>
                <a:ext uri="{FF2B5EF4-FFF2-40B4-BE49-F238E27FC236}">
                  <a16:creationId xmlns:a16="http://schemas.microsoft.com/office/drawing/2014/main" id="{DE0AC9D9-70B5-ED02-E8C0-46C857CD27DB}"/>
                </a:ext>
              </a:extLst>
            </p:cNvPr>
            <p:cNvSpPr>
              <a:spLocks/>
            </p:cNvSpPr>
            <p:nvPr/>
          </p:nvSpPr>
          <p:spPr bwMode="auto">
            <a:xfrm>
              <a:off x="2907" y="2481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4" name="Freeform 213">
              <a:extLst>
                <a:ext uri="{FF2B5EF4-FFF2-40B4-BE49-F238E27FC236}">
                  <a16:creationId xmlns:a16="http://schemas.microsoft.com/office/drawing/2014/main" id="{E010DBF5-BDAF-A0E3-60ED-7F829A8134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" y="2479"/>
              <a:ext cx="8" cy="9"/>
            </a:xfrm>
            <a:custGeom>
              <a:avLst/>
              <a:gdLst>
                <a:gd name="T0" fmla="*/ 13 w 27"/>
                <a:gd name="T1" fmla="*/ 0 h 27"/>
                <a:gd name="T2" fmla="*/ 13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3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5" name="Freeform 214">
              <a:extLst>
                <a:ext uri="{FF2B5EF4-FFF2-40B4-BE49-F238E27FC236}">
                  <a16:creationId xmlns:a16="http://schemas.microsoft.com/office/drawing/2014/main" id="{B3E76691-B357-20B5-560B-73D702D9EF74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0" y="2485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6" name="Freeform 215">
              <a:extLst>
                <a:ext uri="{FF2B5EF4-FFF2-40B4-BE49-F238E27FC236}">
                  <a16:creationId xmlns:a16="http://schemas.microsoft.com/office/drawing/2014/main" id="{BAE20D18-D1AB-0948-9FBD-FD06BCD51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72" y="2490"/>
              <a:ext cx="8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7" name="Freeform 216">
              <a:extLst>
                <a:ext uri="{FF2B5EF4-FFF2-40B4-BE49-F238E27FC236}">
                  <a16:creationId xmlns:a16="http://schemas.microsoft.com/office/drawing/2014/main" id="{9BE52F14-E3A3-5312-13D0-112EA5D9C15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58" y="2488"/>
              <a:ext cx="9" cy="8"/>
            </a:xfrm>
            <a:custGeom>
              <a:avLst/>
              <a:gdLst>
                <a:gd name="T0" fmla="*/ 14 w 27"/>
                <a:gd name="T1" fmla="*/ 0 h 27"/>
                <a:gd name="T2" fmla="*/ 14 w 27"/>
                <a:gd name="T3" fmla="*/ 0 h 27"/>
                <a:gd name="T4" fmla="*/ 27 w 27"/>
                <a:gd name="T5" fmla="*/ 0 h 27"/>
                <a:gd name="T6" fmla="*/ 27 w 27"/>
                <a:gd name="T7" fmla="*/ 13 h 27"/>
                <a:gd name="T8" fmla="*/ 14 w 27"/>
                <a:gd name="T9" fmla="*/ 27 h 27"/>
                <a:gd name="T10" fmla="*/ 0 w 27"/>
                <a:gd name="T11" fmla="*/ 27 h 27"/>
                <a:gd name="T12" fmla="*/ 0 w 27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3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8" name="Freeform 217">
              <a:extLst>
                <a:ext uri="{FF2B5EF4-FFF2-40B4-BE49-F238E27FC236}">
                  <a16:creationId xmlns:a16="http://schemas.microsoft.com/office/drawing/2014/main" id="{F95C21A5-73C8-E0D9-9DCD-49EFE725D560}"/>
                </a:ext>
              </a:extLst>
            </p:cNvPr>
            <p:cNvSpPr>
              <a:spLocks/>
            </p:cNvSpPr>
            <p:nvPr/>
          </p:nvSpPr>
          <p:spPr bwMode="auto">
            <a:xfrm>
              <a:off x="2845" y="2494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29" name="Freeform 218">
              <a:extLst>
                <a:ext uri="{FF2B5EF4-FFF2-40B4-BE49-F238E27FC236}">
                  <a16:creationId xmlns:a16="http://schemas.microsoft.com/office/drawing/2014/main" id="{55536310-C0DE-060F-6F71-015E6431EB55}"/>
                </a:ext>
              </a:extLst>
            </p:cNvPr>
            <p:cNvSpPr>
              <a:spLocks/>
            </p:cNvSpPr>
            <p:nvPr/>
          </p:nvSpPr>
          <p:spPr bwMode="auto">
            <a:xfrm>
              <a:off x="2837" y="2498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0" name="Freeform 219">
              <a:extLst>
                <a:ext uri="{FF2B5EF4-FFF2-40B4-BE49-F238E27FC236}">
                  <a16:creationId xmlns:a16="http://schemas.microsoft.com/office/drawing/2014/main" id="{71C1F8AE-BA4F-9C6C-6317-79859902E8E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4" y="2496"/>
              <a:ext cx="8" cy="9"/>
            </a:xfrm>
            <a:custGeom>
              <a:avLst/>
              <a:gdLst>
                <a:gd name="T0" fmla="*/ 13 w 26"/>
                <a:gd name="T1" fmla="*/ 0 h 26"/>
                <a:gd name="T2" fmla="*/ 13 w 26"/>
                <a:gd name="T3" fmla="*/ 0 h 26"/>
                <a:gd name="T4" fmla="*/ 26 w 26"/>
                <a:gd name="T5" fmla="*/ 0 h 26"/>
                <a:gd name="T6" fmla="*/ 26 w 26"/>
                <a:gd name="T7" fmla="*/ 13 h 26"/>
                <a:gd name="T8" fmla="*/ 13 w 26"/>
                <a:gd name="T9" fmla="*/ 26 h 26"/>
                <a:gd name="T10" fmla="*/ 0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1" name="Freeform 220">
              <a:extLst>
                <a:ext uri="{FF2B5EF4-FFF2-40B4-BE49-F238E27FC236}">
                  <a16:creationId xmlns:a16="http://schemas.microsoft.com/office/drawing/2014/main" id="{4F92A7BF-DB94-B5E8-C3AE-148E9BE14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10" y="2503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2" name="Freeform 221">
              <a:extLst>
                <a:ext uri="{FF2B5EF4-FFF2-40B4-BE49-F238E27FC236}">
                  <a16:creationId xmlns:a16="http://schemas.microsoft.com/office/drawing/2014/main" id="{387A07F0-E18F-B930-4032-691A700286D2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2" y="2507"/>
              <a:ext cx="8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3" name="Freeform 222">
              <a:extLst>
                <a:ext uri="{FF2B5EF4-FFF2-40B4-BE49-F238E27FC236}">
                  <a16:creationId xmlns:a16="http://schemas.microsoft.com/office/drawing/2014/main" id="{B6D616C2-C681-E404-1038-3D60D1EF312E}"/>
                </a:ext>
              </a:extLst>
            </p:cNvPr>
            <p:cNvSpPr>
              <a:spLocks/>
            </p:cNvSpPr>
            <p:nvPr/>
          </p:nvSpPr>
          <p:spPr bwMode="auto">
            <a:xfrm>
              <a:off x="2788" y="2505"/>
              <a:ext cx="9" cy="9"/>
            </a:xfrm>
            <a:custGeom>
              <a:avLst/>
              <a:gdLst>
                <a:gd name="T0" fmla="*/ 13 w 27"/>
                <a:gd name="T1" fmla="*/ 0 h 27"/>
                <a:gd name="T2" fmla="*/ 13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3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4" name="Freeform 223">
              <a:extLst>
                <a:ext uri="{FF2B5EF4-FFF2-40B4-BE49-F238E27FC236}">
                  <a16:creationId xmlns:a16="http://schemas.microsoft.com/office/drawing/2014/main" id="{3B1A9C85-8B89-F556-3438-8F28AA766032}"/>
                </a:ext>
              </a:extLst>
            </p:cNvPr>
            <p:cNvSpPr>
              <a:spLocks/>
            </p:cNvSpPr>
            <p:nvPr/>
          </p:nvSpPr>
          <p:spPr bwMode="auto">
            <a:xfrm>
              <a:off x="2775" y="2512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5" name="Freeform 224">
              <a:extLst>
                <a:ext uri="{FF2B5EF4-FFF2-40B4-BE49-F238E27FC236}">
                  <a16:creationId xmlns:a16="http://schemas.microsoft.com/office/drawing/2014/main" id="{F8DAA58E-7E68-5AF4-BB93-1E3B7BE22C31}"/>
                </a:ext>
              </a:extLst>
            </p:cNvPr>
            <p:cNvSpPr>
              <a:spLocks/>
            </p:cNvSpPr>
            <p:nvPr/>
          </p:nvSpPr>
          <p:spPr bwMode="auto">
            <a:xfrm>
              <a:off x="2766" y="2516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6" name="Freeform 225">
              <a:extLst>
                <a:ext uri="{FF2B5EF4-FFF2-40B4-BE49-F238E27FC236}">
                  <a16:creationId xmlns:a16="http://schemas.microsoft.com/office/drawing/2014/main" id="{2BFDBC56-E74C-7543-EA01-7F908E664F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53" y="2514"/>
              <a:ext cx="9" cy="9"/>
            </a:xfrm>
            <a:custGeom>
              <a:avLst/>
              <a:gdLst>
                <a:gd name="T0" fmla="*/ 14 w 27"/>
                <a:gd name="T1" fmla="*/ 0 h 27"/>
                <a:gd name="T2" fmla="*/ 14 w 27"/>
                <a:gd name="T3" fmla="*/ 0 h 27"/>
                <a:gd name="T4" fmla="*/ 27 w 27"/>
                <a:gd name="T5" fmla="*/ 0 h 27"/>
                <a:gd name="T6" fmla="*/ 27 w 27"/>
                <a:gd name="T7" fmla="*/ 13 h 27"/>
                <a:gd name="T8" fmla="*/ 14 w 27"/>
                <a:gd name="T9" fmla="*/ 27 h 27"/>
                <a:gd name="T10" fmla="*/ 0 w 27"/>
                <a:gd name="T11" fmla="*/ 27 h 27"/>
                <a:gd name="T12" fmla="*/ 0 w 27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3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7" name="Freeform 226">
              <a:extLst>
                <a:ext uri="{FF2B5EF4-FFF2-40B4-BE49-F238E27FC236}">
                  <a16:creationId xmlns:a16="http://schemas.microsoft.com/office/drawing/2014/main" id="{9617DA63-720D-7CEA-95E4-6FF5B669B46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40" y="2520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8" name="Freeform 227">
              <a:extLst>
                <a:ext uri="{FF2B5EF4-FFF2-40B4-BE49-F238E27FC236}">
                  <a16:creationId xmlns:a16="http://schemas.microsoft.com/office/drawing/2014/main" id="{FACEA60A-34ED-89D1-1A76-AAD5FB0A86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732" y="2525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39" name="Freeform 228">
              <a:extLst>
                <a:ext uri="{FF2B5EF4-FFF2-40B4-BE49-F238E27FC236}">
                  <a16:creationId xmlns:a16="http://schemas.microsoft.com/office/drawing/2014/main" id="{82249FF4-EFBF-D8C8-765D-3EF8C3DFB1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8" y="2523"/>
              <a:ext cx="9" cy="8"/>
            </a:xfrm>
            <a:custGeom>
              <a:avLst/>
              <a:gdLst>
                <a:gd name="T0" fmla="*/ 13 w 26"/>
                <a:gd name="T1" fmla="*/ 0 h 26"/>
                <a:gd name="T2" fmla="*/ 13 w 26"/>
                <a:gd name="T3" fmla="*/ 0 h 26"/>
                <a:gd name="T4" fmla="*/ 26 w 26"/>
                <a:gd name="T5" fmla="*/ 0 h 26"/>
                <a:gd name="T6" fmla="*/ 26 w 26"/>
                <a:gd name="T7" fmla="*/ 13 h 26"/>
                <a:gd name="T8" fmla="*/ 13 w 26"/>
                <a:gd name="T9" fmla="*/ 26 h 26"/>
                <a:gd name="T10" fmla="*/ 0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0" name="Freeform 229">
              <a:extLst>
                <a:ext uri="{FF2B5EF4-FFF2-40B4-BE49-F238E27FC236}">
                  <a16:creationId xmlns:a16="http://schemas.microsoft.com/office/drawing/2014/main" id="{8D6EBB8D-F3C5-B3ED-217E-21A05326E173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2529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1" name="Freeform 230">
              <a:extLst>
                <a:ext uri="{FF2B5EF4-FFF2-40B4-BE49-F238E27FC236}">
                  <a16:creationId xmlns:a16="http://schemas.microsoft.com/office/drawing/2014/main" id="{BAEF93FD-7D85-C86A-B8BA-09D669D0E89D}"/>
                </a:ext>
              </a:extLst>
            </p:cNvPr>
            <p:cNvSpPr>
              <a:spLocks/>
            </p:cNvSpPr>
            <p:nvPr/>
          </p:nvSpPr>
          <p:spPr bwMode="auto">
            <a:xfrm>
              <a:off x="2696" y="253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2" name="Freeform 231">
              <a:extLst>
                <a:ext uri="{FF2B5EF4-FFF2-40B4-BE49-F238E27FC236}">
                  <a16:creationId xmlns:a16="http://schemas.microsoft.com/office/drawing/2014/main" id="{B875A78F-D7AC-AF17-9332-E6962307B8A2}"/>
                </a:ext>
              </a:extLst>
            </p:cNvPr>
            <p:cNvSpPr>
              <a:spLocks/>
            </p:cNvSpPr>
            <p:nvPr/>
          </p:nvSpPr>
          <p:spPr bwMode="auto">
            <a:xfrm>
              <a:off x="2683" y="2531"/>
              <a:ext cx="9" cy="9"/>
            </a:xfrm>
            <a:custGeom>
              <a:avLst/>
              <a:gdLst>
                <a:gd name="T0" fmla="*/ 13 w 27"/>
                <a:gd name="T1" fmla="*/ 0 h 27"/>
                <a:gd name="T2" fmla="*/ 13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3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3" name="Freeform 232">
              <a:extLst>
                <a:ext uri="{FF2B5EF4-FFF2-40B4-BE49-F238E27FC236}">
                  <a16:creationId xmlns:a16="http://schemas.microsoft.com/office/drawing/2014/main" id="{0E931B5B-082B-5C43-8E31-6237C2952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0" y="2538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4" name="Freeform 233">
              <a:extLst>
                <a:ext uri="{FF2B5EF4-FFF2-40B4-BE49-F238E27FC236}">
                  <a16:creationId xmlns:a16="http://schemas.microsoft.com/office/drawing/2014/main" id="{C518A7EF-64B3-6148-DD04-CB818987F6A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61" y="2542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5" name="Freeform 234">
              <a:extLst>
                <a:ext uri="{FF2B5EF4-FFF2-40B4-BE49-F238E27FC236}">
                  <a16:creationId xmlns:a16="http://schemas.microsoft.com/office/drawing/2014/main" id="{D5961C01-40DA-11E5-D19E-4C5D95D65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48" y="2540"/>
              <a:ext cx="9" cy="9"/>
            </a:xfrm>
            <a:custGeom>
              <a:avLst/>
              <a:gdLst>
                <a:gd name="T0" fmla="*/ 14 w 27"/>
                <a:gd name="T1" fmla="*/ 0 h 27"/>
                <a:gd name="T2" fmla="*/ 14 w 27"/>
                <a:gd name="T3" fmla="*/ 0 h 27"/>
                <a:gd name="T4" fmla="*/ 27 w 27"/>
                <a:gd name="T5" fmla="*/ 0 h 27"/>
                <a:gd name="T6" fmla="*/ 27 w 27"/>
                <a:gd name="T7" fmla="*/ 13 h 27"/>
                <a:gd name="T8" fmla="*/ 14 w 27"/>
                <a:gd name="T9" fmla="*/ 27 h 27"/>
                <a:gd name="T10" fmla="*/ 0 w 27"/>
                <a:gd name="T11" fmla="*/ 27 h 27"/>
                <a:gd name="T12" fmla="*/ 0 w 27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3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6" name="Freeform 235">
              <a:extLst>
                <a:ext uri="{FF2B5EF4-FFF2-40B4-BE49-F238E27FC236}">
                  <a16:creationId xmlns:a16="http://schemas.microsoft.com/office/drawing/2014/main" id="{918F891C-25BF-5C7F-7F93-30F935DAC58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547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7" name="Freeform 236">
              <a:extLst>
                <a:ext uri="{FF2B5EF4-FFF2-40B4-BE49-F238E27FC236}">
                  <a16:creationId xmlns:a16="http://schemas.microsoft.com/office/drawing/2014/main" id="{F729ECD2-CD4E-9FAF-C09F-5BBAF4A5CF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22" y="2551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8" name="Freeform 237">
              <a:extLst>
                <a:ext uri="{FF2B5EF4-FFF2-40B4-BE49-F238E27FC236}">
                  <a16:creationId xmlns:a16="http://schemas.microsoft.com/office/drawing/2014/main" id="{F3594A2C-448C-8944-DBA7-53A98AE3A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3" y="2549"/>
              <a:ext cx="9" cy="8"/>
            </a:xfrm>
            <a:custGeom>
              <a:avLst/>
              <a:gdLst>
                <a:gd name="T0" fmla="*/ 13 w 26"/>
                <a:gd name="T1" fmla="*/ 0 h 26"/>
                <a:gd name="T2" fmla="*/ 13 w 26"/>
                <a:gd name="T3" fmla="*/ 0 h 26"/>
                <a:gd name="T4" fmla="*/ 26 w 26"/>
                <a:gd name="T5" fmla="*/ 0 h 26"/>
                <a:gd name="T6" fmla="*/ 26 w 26"/>
                <a:gd name="T7" fmla="*/ 13 h 26"/>
                <a:gd name="T8" fmla="*/ 13 w 26"/>
                <a:gd name="T9" fmla="*/ 26 h 26"/>
                <a:gd name="T10" fmla="*/ 0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49" name="Freeform 238">
              <a:extLst>
                <a:ext uri="{FF2B5EF4-FFF2-40B4-BE49-F238E27FC236}">
                  <a16:creationId xmlns:a16="http://schemas.microsoft.com/office/drawing/2014/main" id="{C96A6840-7A17-A039-F9C0-592A0F7A206C}"/>
                </a:ext>
              </a:extLst>
            </p:cNvPr>
            <p:cNvSpPr>
              <a:spLocks/>
            </p:cNvSpPr>
            <p:nvPr/>
          </p:nvSpPr>
          <p:spPr bwMode="auto">
            <a:xfrm>
              <a:off x="2600" y="2556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0" name="Freeform 239">
              <a:extLst>
                <a:ext uri="{FF2B5EF4-FFF2-40B4-BE49-F238E27FC236}">
                  <a16:creationId xmlns:a16="http://schemas.microsoft.com/office/drawing/2014/main" id="{2D98CBA9-B465-018B-D97E-6F98A6FDEBE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87" y="2560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1" name="Freeform 240">
              <a:extLst>
                <a:ext uri="{FF2B5EF4-FFF2-40B4-BE49-F238E27FC236}">
                  <a16:creationId xmlns:a16="http://schemas.microsoft.com/office/drawing/2014/main" id="{E621016A-39E0-9280-3C6F-036509A0868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78" y="2557"/>
              <a:ext cx="9" cy="9"/>
            </a:xfrm>
            <a:custGeom>
              <a:avLst/>
              <a:gdLst>
                <a:gd name="T0" fmla="*/ 13 w 27"/>
                <a:gd name="T1" fmla="*/ 0 h 27"/>
                <a:gd name="T2" fmla="*/ 13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3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2" name="Freeform 241">
              <a:extLst>
                <a:ext uri="{FF2B5EF4-FFF2-40B4-BE49-F238E27FC236}">
                  <a16:creationId xmlns:a16="http://schemas.microsoft.com/office/drawing/2014/main" id="{F436D206-478D-48A2-CFBB-7407D8C442D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65" y="256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3" name="Freeform 242">
              <a:extLst>
                <a:ext uri="{FF2B5EF4-FFF2-40B4-BE49-F238E27FC236}">
                  <a16:creationId xmlns:a16="http://schemas.microsoft.com/office/drawing/2014/main" id="{49914D7B-FC0B-AA68-30BB-4319E37EE6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552" y="2569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4" name="Freeform 243">
              <a:extLst>
                <a:ext uri="{FF2B5EF4-FFF2-40B4-BE49-F238E27FC236}">
                  <a16:creationId xmlns:a16="http://schemas.microsoft.com/office/drawing/2014/main" id="{39D7EF3E-2473-00DF-240C-5C01AF36A3C9}"/>
                </a:ext>
              </a:extLst>
            </p:cNvPr>
            <p:cNvSpPr>
              <a:spLocks/>
            </p:cNvSpPr>
            <p:nvPr/>
          </p:nvSpPr>
          <p:spPr bwMode="auto">
            <a:xfrm>
              <a:off x="2543" y="2566"/>
              <a:ext cx="9" cy="9"/>
            </a:xfrm>
            <a:custGeom>
              <a:avLst/>
              <a:gdLst>
                <a:gd name="T0" fmla="*/ 14 w 27"/>
                <a:gd name="T1" fmla="*/ 0 h 27"/>
                <a:gd name="T2" fmla="*/ 14 w 27"/>
                <a:gd name="T3" fmla="*/ 0 h 27"/>
                <a:gd name="T4" fmla="*/ 27 w 27"/>
                <a:gd name="T5" fmla="*/ 0 h 27"/>
                <a:gd name="T6" fmla="*/ 27 w 27"/>
                <a:gd name="T7" fmla="*/ 13 h 27"/>
                <a:gd name="T8" fmla="*/ 14 w 27"/>
                <a:gd name="T9" fmla="*/ 27 h 27"/>
                <a:gd name="T10" fmla="*/ 0 w 27"/>
                <a:gd name="T11" fmla="*/ 27 h 27"/>
                <a:gd name="T12" fmla="*/ 0 w 27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3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5" name="Freeform 244">
              <a:extLst>
                <a:ext uri="{FF2B5EF4-FFF2-40B4-BE49-F238E27FC236}">
                  <a16:creationId xmlns:a16="http://schemas.microsoft.com/office/drawing/2014/main" id="{F1EC7A35-3220-EA93-6FFD-9ECF6D595A84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0" y="2573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6" name="Freeform 245">
              <a:extLst>
                <a:ext uri="{FF2B5EF4-FFF2-40B4-BE49-F238E27FC236}">
                  <a16:creationId xmlns:a16="http://schemas.microsoft.com/office/drawing/2014/main" id="{47FA1D6C-191E-D76A-15AD-5F7E7EDC8E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17" y="2577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7" name="Freeform 246">
              <a:extLst>
                <a:ext uri="{FF2B5EF4-FFF2-40B4-BE49-F238E27FC236}">
                  <a16:creationId xmlns:a16="http://schemas.microsoft.com/office/drawing/2014/main" id="{1F9F5DDB-B78B-4231-EB17-96E63389DB93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2575"/>
              <a:ext cx="9" cy="9"/>
            </a:xfrm>
            <a:custGeom>
              <a:avLst/>
              <a:gdLst>
                <a:gd name="T0" fmla="*/ 13 w 26"/>
                <a:gd name="T1" fmla="*/ 0 h 26"/>
                <a:gd name="T2" fmla="*/ 13 w 26"/>
                <a:gd name="T3" fmla="*/ 0 h 26"/>
                <a:gd name="T4" fmla="*/ 26 w 26"/>
                <a:gd name="T5" fmla="*/ 0 h 26"/>
                <a:gd name="T6" fmla="*/ 26 w 26"/>
                <a:gd name="T7" fmla="*/ 13 h 26"/>
                <a:gd name="T8" fmla="*/ 13 w 26"/>
                <a:gd name="T9" fmla="*/ 26 h 26"/>
                <a:gd name="T10" fmla="*/ 0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8" name="Freeform 247">
              <a:extLst>
                <a:ext uri="{FF2B5EF4-FFF2-40B4-BE49-F238E27FC236}">
                  <a16:creationId xmlns:a16="http://schemas.microsoft.com/office/drawing/2014/main" id="{5D73A103-3097-2136-883E-505C1454B2C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95" y="2582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59" name="Freeform 248">
              <a:extLst>
                <a:ext uri="{FF2B5EF4-FFF2-40B4-BE49-F238E27FC236}">
                  <a16:creationId xmlns:a16="http://schemas.microsoft.com/office/drawing/2014/main" id="{46088235-06EF-FDD7-938D-C89C973F6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2" y="2586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0" name="Freeform 249">
              <a:extLst>
                <a:ext uri="{FF2B5EF4-FFF2-40B4-BE49-F238E27FC236}">
                  <a16:creationId xmlns:a16="http://schemas.microsoft.com/office/drawing/2014/main" id="{DE704DEC-01BC-E847-6EDB-ECB9E51D8B07}"/>
                </a:ext>
              </a:extLst>
            </p:cNvPr>
            <p:cNvSpPr>
              <a:spLocks/>
            </p:cNvSpPr>
            <p:nvPr/>
          </p:nvSpPr>
          <p:spPr bwMode="auto">
            <a:xfrm>
              <a:off x="2473" y="2584"/>
              <a:ext cx="9" cy="9"/>
            </a:xfrm>
            <a:custGeom>
              <a:avLst/>
              <a:gdLst>
                <a:gd name="T0" fmla="*/ 13 w 27"/>
                <a:gd name="T1" fmla="*/ 0 h 27"/>
                <a:gd name="T2" fmla="*/ 13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3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1" name="Freeform 250">
              <a:extLst>
                <a:ext uri="{FF2B5EF4-FFF2-40B4-BE49-F238E27FC236}">
                  <a16:creationId xmlns:a16="http://schemas.microsoft.com/office/drawing/2014/main" id="{6DD882B9-959F-C834-8EBC-DFFD7A1B3D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0" y="2588"/>
              <a:ext cx="9" cy="9"/>
            </a:xfrm>
            <a:custGeom>
              <a:avLst/>
              <a:gdLst>
                <a:gd name="T0" fmla="*/ 13 w 27"/>
                <a:gd name="T1" fmla="*/ 0 h 26"/>
                <a:gd name="T2" fmla="*/ 13 w 27"/>
                <a:gd name="T3" fmla="*/ 0 h 26"/>
                <a:gd name="T4" fmla="*/ 27 w 27"/>
                <a:gd name="T5" fmla="*/ 0 h 26"/>
                <a:gd name="T6" fmla="*/ 27 w 27"/>
                <a:gd name="T7" fmla="*/ 13 h 26"/>
                <a:gd name="T8" fmla="*/ 13 w 27"/>
                <a:gd name="T9" fmla="*/ 26 h 26"/>
                <a:gd name="T10" fmla="*/ 0 w 27"/>
                <a:gd name="T11" fmla="*/ 26 h 26"/>
                <a:gd name="T12" fmla="*/ 0 w 27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6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2" name="Freeform 251">
              <a:extLst>
                <a:ext uri="{FF2B5EF4-FFF2-40B4-BE49-F238E27FC236}">
                  <a16:creationId xmlns:a16="http://schemas.microsoft.com/office/drawing/2014/main" id="{F875DF1C-09A1-CEA4-63A0-8103C01F887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47" y="2595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3" name="Freeform 252">
              <a:extLst>
                <a:ext uri="{FF2B5EF4-FFF2-40B4-BE49-F238E27FC236}">
                  <a16:creationId xmlns:a16="http://schemas.microsoft.com/office/drawing/2014/main" id="{DFADE8BB-4353-0FC2-1BD1-154989A1CC58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8" y="2599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4" name="Freeform 253">
              <a:extLst>
                <a:ext uri="{FF2B5EF4-FFF2-40B4-BE49-F238E27FC236}">
                  <a16:creationId xmlns:a16="http://schemas.microsoft.com/office/drawing/2014/main" id="{9E466357-BC7B-717D-0B8A-624EB58983B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25" y="2597"/>
              <a:ext cx="9" cy="9"/>
            </a:xfrm>
            <a:custGeom>
              <a:avLst/>
              <a:gdLst>
                <a:gd name="T0" fmla="*/ 14 w 27"/>
                <a:gd name="T1" fmla="*/ 0 h 27"/>
                <a:gd name="T2" fmla="*/ 14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4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5" name="Freeform 254">
              <a:extLst>
                <a:ext uri="{FF2B5EF4-FFF2-40B4-BE49-F238E27FC236}">
                  <a16:creationId xmlns:a16="http://schemas.microsoft.com/office/drawing/2014/main" id="{37750D4E-98C3-3642-A714-661BC54BC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2412" y="2603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6" name="Freeform 255">
              <a:extLst>
                <a:ext uri="{FF2B5EF4-FFF2-40B4-BE49-F238E27FC236}">
                  <a16:creationId xmlns:a16="http://schemas.microsoft.com/office/drawing/2014/main" id="{A6C94761-2285-08BE-B006-2CB106FFAA5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03" y="2608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7" name="Freeform 256">
              <a:extLst>
                <a:ext uri="{FF2B5EF4-FFF2-40B4-BE49-F238E27FC236}">
                  <a16:creationId xmlns:a16="http://schemas.microsoft.com/office/drawing/2014/main" id="{2B729F69-5717-095B-A0B5-4C13263047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90" y="2606"/>
              <a:ext cx="8" cy="9"/>
            </a:xfrm>
            <a:custGeom>
              <a:avLst/>
              <a:gdLst>
                <a:gd name="T0" fmla="*/ 13 w 26"/>
                <a:gd name="T1" fmla="*/ 0 h 27"/>
                <a:gd name="T2" fmla="*/ 13 w 26"/>
                <a:gd name="T3" fmla="*/ 0 h 27"/>
                <a:gd name="T4" fmla="*/ 26 w 26"/>
                <a:gd name="T5" fmla="*/ 0 h 27"/>
                <a:gd name="T6" fmla="*/ 26 w 26"/>
                <a:gd name="T7" fmla="*/ 13 h 27"/>
                <a:gd name="T8" fmla="*/ 13 w 26"/>
                <a:gd name="T9" fmla="*/ 27 h 27"/>
                <a:gd name="T10" fmla="*/ 0 w 26"/>
                <a:gd name="T11" fmla="*/ 27 h 27"/>
                <a:gd name="T12" fmla="*/ 0 w 26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7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8" name="Freeform 257">
              <a:extLst>
                <a:ext uri="{FF2B5EF4-FFF2-40B4-BE49-F238E27FC236}">
                  <a16:creationId xmlns:a16="http://schemas.microsoft.com/office/drawing/2014/main" id="{7BC1A859-049C-E8E2-561A-FBBD0521194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77" y="2612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69" name="Freeform 258">
              <a:extLst>
                <a:ext uri="{FF2B5EF4-FFF2-40B4-BE49-F238E27FC236}">
                  <a16:creationId xmlns:a16="http://schemas.microsoft.com/office/drawing/2014/main" id="{86DAA541-3F41-B728-85C5-7F650337F56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68" y="2617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0" name="Freeform 259">
              <a:extLst>
                <a:ext uri="{FF2B5EF4-FFF2-40B4-BE49-F238E27FC236}">
                  <a16:creationId xmlns:a16="http://schemas.microsoft.com/office/drawing/2014/main" id="{8ED59CE9-911F-434A-01C7-D6AC52790D1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55" y="2615"/>
              <a:ext cx="9" cy="8"/>
            </a:xfrm>
            <a:custGeom>
              <a:avLst/>
              <a:gdLst>
                <a:gd name="T0" fmla="*/ 13 w 27"/>
                <a:gd name="T1" fmla="*/ 0 h 26"/>
                <a:gd name="T2" fmla="*/ 13 w 27"/>
                <a:gd name="T3" fmla="*/ 0 h 26"/>
                <a:gd name="T4" fmla="*/ 27 w 27"/>
                <a:gd name="T5" fmla="*/ 0 h 26"/>
                <a:gd name="T6" fmla="*/ 27 w 27"/>
                <a:gd name="T7" fmla="*/ 13 h 26"/>
                <a:gd name="T8" fmla="*/ 13 w 27"/>
                <a:gd name="T9" fmla="*/ 26 h 26"/>
                <a:gd name="T10" fmla="*/ 0 w 27"/>
                <a:gd name="T11" fmla="*/ 26 h 26"/>
                <a:gd name="T12" fmla="*/ 0 w 27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6">
                  <a:moveTo>
                    <a:pt x="13" y="0"/>
                  </a:moveTo>
                  <a:lnTo>
                    <a:pt x="13" y="0"/>
                  </a:lnTo>
                  <a:lnTo>
                    <a:pt x="27" y="0"/>
                  </a:lnTo>
                  <a:lnTo>
                    <a:pt x="27" y="13"/>
                  </a:lnTo>
                  <a:lnTo>
                    <a:pt x="13" y="26"/>
                  </a:lnTo>
                  <a:lnTo>
                    <a:pt x="0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1" name="Freeform 260">
              <a:extLst>
                <a:ext uri="{FF2B5EF4-FFF2-40B4-BE49-F238E27FC236}">
                  <a16:creationId xmlns:a16="http://schemas.microsoft.com/office/drawing/2014/main" id="{6D5AF0A1-F170-20AD-691C-31704A2EE108}"/>
                </a:ext>
              </a:extLst>
            </p:cNvPr>
            <p:cNvSpPr>
              <a:spLocks/>
            </p:cNvSpPr>
            <p:nvPr/>
          </p:nvSpPr>
          <p:spPr bwMode="auto">
            <a:xfrm>
              <a:off x="2342" y="2621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2" name="Freeform 261">
              <a:extLst>
                <a:ext uri="{FF2B5EF4-FFF2-40B4-BE49-F238E27FC236}">
                  <a16:creationId xmlns:a16="http://schemas.microsoft.com/office/drawing/2014/main" id="{DC8F5745-B08A-13A4-A7CA-15B9D396D97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33" y="2625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3" name="Freeform 262">
              <a:extLst>
                <a:ext uri="{FF2B5EF4-FFF2-40B4-BE49-F238E27FC236}">
                  <a16:creationId xmlns:a16="http://schemas.microsoft.com/office/drawing/2014/main" id="{EF24CC8C-C542-DEAD-0EE6-9AF7A9C6871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0" y="2623"/>
              <a:ext cx="8" cy="9"/>
            </a:xfrm>
            <a:custGeom>
              <a:avLst/>
              <a:gdLst>
                <a:gd name="T0" fmla="*/ 14 w 27"/>
                <a:gd name="T1" fmla="*/ 0 h 27"/>
                <a:gd name="T2" fmla="*/ 14 w 27"/>
                <a:gd name="T3" fmla="*/ 0 h 27"/>
                <a:gd name="T4" fmla="*/ 27 w 27"/>
                <a:gd name="T5" fmla="*/ 0 h 27"/>
                <a:gd name="T6" fmla="*/ 27 w 27"/>
                <a:gd name="T7" fmla="*/ 14 h 27"/>
                <a:gd name="T8" fmla="*/ 14 w 27"/>
                <a:gd name="T9" fmla="*/ 27 h 27"/>
                <a:gd name="T10" fmla="*/ 0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14" y="0"/>
                  </a:moveTo>
                  <a:lnTo>
                    <a:pt x="14" y="0"/>
                  </a:lnTo>
                  <a:lnTo>
                    <a:pt x="27" y="0"/>
                  </a:lnTo>
                  <a:lnTo>
                    <a:pt x="27" y="14"/>
                  </a:lnTo>
                  <a:lnTo>
                    <a:pt x="14" y="27"/>
                  </a:lnTo>
                  <a:lnTo>
                    <a:pt x="0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4" name="Freeform 263">
              <a:extLst>
                <a:ext uri="{FF2B5EF4-FFF2-40B4-BE49-F238E27FC236}">
                  <a16:creationId xmlns:a16="http://schemas.microsoft.com/office/drawing/2014/main" id="{8052F322-7A16-7DF6-D574-56FA8EB26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6" y="2630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5" name="Freeform 264">
              <a:extLst>
                <a:ext uri="{FF2B5EF4-FFF2-40B4-BE49-F238E27FC236}">
                  <a16:creationId xmlns:a16="http://schemas.microsoft.com/office/drawing/2014/main" id="{130AD0D2-A239-C20D-7A11-7B35950371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" y="2634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6" name="Freeform 265">
              <a:extLst>
                <a:ext uri="{FF2B5EF4-FFF2-40B4-BE49-F238E27FC236}">
                  <a16:creationId xmlns:a16="http://schemas.microsoft.com/office/drawing/2014/main" id="{8D8D3C64-C489-1027-4792-D2F05AAA2F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85" y="2632"/>
              <a:ext cx="8" cy="9"/>
            </a:xfrm>
            <a:custGeom>
              <a:avLst/>
              <a:gdLst>
                <a:gd name="T0" fmla="*/ 13 w 26"/>
                <a:gd name="T1" fmla="*/ 0 h 27"/>
                <a:gd name="T2" fmla="*/ 13 w 26"/>
                <a:gd name="T3" fmla="*/ 0 h 27"/>
                <a:gd name="T4" fmla="*/ 26 w 26"/>
                <a:gd name="T5" fmla="*/ 0 h 27"/>
                <a:gd name="T6" fmla="*/ 26 w 26"/>
                <a:gd name="T7" fmla="*/ 13 h 27"/>
                <a:gd name="T8" fmla="*/ 13 w 26"/>
                <a:gd name="T9" fmla="*/ 27 h 27"/>
                <a:gd name="T10" fmla="*/ 0 w 26"/>
                <a:gd name="T11" fmla="*/ 27 h 27"/>
                <a:gd name="T12" fmla="*/ 0 w 26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7">
                  <a:moveTo>
                    <a:pt x="13" y="0"/>
                  </a:moveTo>
                  <a:lnTo>
                    <a:pt x="13" y="0"/>
                  </a:lnTo>
                  <a:lnTo>
                    <a:pt x="26" y="0"/>
                  </a:lnTo>
                  <a:lnTo>
                    <a:pt x="26" y="13"/>
                  </a:lnTo>
                  <a:lnTo>
                    <a:pt x="13" y="27"/>
                  </a:lnTo>
                  <a:lnTo>
                    <a:pt x="0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7" name="Freeform 266">
              <a:extLst>
                <a:ext uri="{FF2B5EF4-FFF2-40B4-BE49-F238E27FC236}">
                  <a16:creationId xmlns:a16="http://schemas.microsoft.com/office/drawing/2014/main" id="{4B3A6AD3-2C63-C4B7-6D3B-D76CCB2EF13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72" y="2639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8" name="Freeform 267">
              <a:extLst>
                <a:ext uri="{FF2B5EF4-FFF2-40B4-BE49-F238E27FC236}">
                  <a16:creationId xmlns:a16="http://schemas.microsoft.com/office/drawing/2014/main" id="{4A62AC5B-B760-D286-A9A6-5EA02962FA3F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8" y="2643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79" name="Freeform 268">
              <a:extLst>
                <a:ext uri="{FF2B5EF4-FFF2-40B4-BE49-F238E27FC236}">
                  <a16:creationId xmlns:a16="http://schemas.microsoft.com/office/drawing/2014/main" id="{CD534875-CCDD-09F8-B2AB-414057B095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1" y="2494"/>
              <a:ext cx="8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0" name="Freeform 269">
              <a:extLst>
                <a:ext uri="{FF2B5EF4-FFF2-40B4-BE49-F238E27FC236}">
                  <a16:creationId xmlns:a16="http://schemas.microsoft.com/office/drawing/2014/main" id="{7040A242-27A9-6C9A-2C49-DE644E8CE44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7" y="249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1" name="Freeform 270">
              <a:extLst>
                <a:ext uri="{FF2B5EF4-FFF2-40B4-BE49-F238E27FC236}">
                  <a16:creationId xmlns:a16="http://schemas.microsoft.com/office/drawing/2014/main" id="{C0E8A671-209C-29F9-8E01-4A142FC276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4" y="2490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2" name="Freeform 271">
              <a:extLst>
                <a:ext uri="{FF2B5EF4-FFF2-40B4-BE49-F238E27FC236}">
                  <a16:creationId xmlns:a16="http://schemas.microsoft.com/office/drawing/2014/main" id="{3EEF9F42-07F1-2486-8B0F-AB99A514B09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1" y="2490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3" name="Freeform 272">
              <a:extLst>
                <a:ext uri="{FF2B5EF4-FFF2-40B4-BE49-F238E27FC236}">
                  <a16:creationId xmlns:a16="http://schemas.microsoft.com/office/drawing/2014/main" id="{793DE763-BADD-57B0-6E18-387B329CA1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3" y="2490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4" name="Freeform 273">
              <a:extLst>
                <a:ext uri="{FF2B5EF4-FFF2-40B4-BE49-F238E27FC236}">
                  <a16:creationId xmlns:a16="http://schemas.microsoft.com/office/drawing/2014/main" id="{1AB979C2-FC10-71E4-550A-5110E5211D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9" y="2483"/>
              <a:ext cx="9" cy="9"/>
            </a:xfrm>
            <a:custGeom>
              <a:avLst/>
              <a:gdLst>
                <a:gd name="T0" fmla="*/ 0 w 26"/>
                <a:gd name="T1" fmla="*/ 0 h 26"/>
                <a:gd name="T2" fmla="*/ 0 w 26"/>
                <a:gd name="T3" fmla="*/ 0 h 26"/>
                <a:gd name="T4" fmla="*/ 13 w 26"/>
                <a:gd name="T5" fmla="*/ 0 h 26"/>
                <a:gd name="T6" fmla="*/ 26 w 26"/>
                <a:gd name="T7" fmla="*/ 13 h 26"/>
                <a:gd name="T8" fmla="*/ 26 w 26"/>
                <a:gd name="T9" fmla="*/ 26 h 26"/>
                <a:gd name="T10" fmla="*/ 13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6" y="13"/>
                  </a:lnTo>
                  <a:lnTo>
                    <a:pt x="26" y="26"/>
                  </a:lnTo>
                  <a:lnTo>
                    <a:pt x="13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5" name="Freeform 274">
              <a:extLst>
                <a:ext uri="{FF2B5EF4-FFF2-40B4-BE49-F238E27FC236}">
                  <a16:creationId xmlns:a16="http://schemas.microsoft.com/office/drawing/2014/main" id="{996EFB87-E58A-8556-7681-1B58593DDCA3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6" y="2485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6" name="Freeform 275">
              <a:extLst>
                <a:ext uri="{FF2B5EF4-FFF2-40B4-BE49-F238E27FC236}">
                  <a16:creationId xmlns:a16="http://schemas.microsoft.com/office/drawing/2014/main" id="{677C4751-7222-B377-72CB-ADC934B377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3" y="2485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7" name="Freeform 276">
              <a:extLst>
                <a:ext uri="{FF2B5EF4-FFF2-40B4-BE49-F238E27FC236}">
                  <a16:creationId xmlns:a16="http://schemas.microsoft.com/office/drawing/2014/main" id="{0DB0909D-FB05-D9D0-2D31-D79EA69F93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4" y="2485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8" name="Freeform 277">
              <a:extLst>
                <a:ext uri="{FF2B5EF4-FFF2-40B4-BE49-F238E27FC236}">
                  <a16:creationId xmlns:a16="http://schemas.microsoft.com/office/drawing/2014/main" id="{624C6993-903E-F46E-FEE6-D1079659C1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1" y="2479"/>
              <a:ext cx="9" cy="9"/>
            </a:xfrm>
            <a:custGeom>
              <a:avLst/>
              <a:gdLst>
                <a:gd name="T0" fmla="*/ 0 w 27"/>
                <a:gd name="T1" fmla="*/ 0 h 27"/>
                <a:gd name="T2" fmla="*/ 0 w 27"/>
                <a:gd name="T3" fmla="*/ 0 h 27"/>
                <a:gd name="T4" fmla="*/ 13 w 27"/>
                <a:gd name="T5" fmla="*/ 0 h 27"/>
                <a:gd name="T6" fmla="*/ 27 w 27"/>
                <a:gd name="T7" fmla="*/ 14 h 27"/>
                <a:gd name="T8" fmla="*/ 27 w 27"/>
                <a:gd name="T9" fmla="*/ 27 h 27"/>
                <a:gd name="T10" fmla="*/ 13 w 27"/>
                <a:gd name="T11" fmla="*/ 27 h 27"/>
                <a:gd name="T12" fmla="*/ 0 w 27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7" y="14"/>
                  </a:lnTo>
                  <a:lnTo>
                    <a:pt x="27" y="27"/>
                  </a:lnTo>
                  <a:lnTo>
                    <a:pt x="13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89" name="Freeform 278">
              <a:extLst>
                <a:ext uri="{FF2B5EF4-FFF2-40B4-BE49-F238E27FC236}">
                  <a16:creationId xmlns:a16="http://schemas.microsoft.com/office/drawing/2014/main" id="{8EAF615F-2572-6AE1-CA62-9CEDB619C2E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8" y="2481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0" name="Freeform 279">
              <a:extLst>
                <a:ext uri="{FF2B5EF4-FFF2-40B4-BE49-F238E27FC236}">
                  <a16:creationId xmlns:a16="http://schemas.microsoft.com/office/drawing/2014/main" id="{AF6AF319-9A6A-8286-35E0-045B242EA785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5" y="2481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1" name="Freeform 280">
              <a:extLst>
                <a:ext uri="{FF2B5EF4-FFF2-40B4-BE49-F238E27FC236}">
                  <a16:creationId xmlns:a16="http://schemas.microsoft.com/office/drawing/2014/main" id="{D0FA2CD7-7A74-1295-8B8C-47DF4A2ADF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6" y="2481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2" name="Freeform 281">
              <a:extLst>
                <a:ext uri="{FF2B5EF4-FFF2-40B4-BE49-F238E27FC236}">
                  <a16:creationId xmlns:a16="http://schemas.microsoft.com/office/drawing/2014/main" id="{C426A8D0-B42A-FAD4-9B3A-7420307778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3" y="2477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3" name="Freeform 282">
              <a:extLst>
                <a:ext uri="{FF2B5EF4-FFF2-40B4-BE49-F238E27FC236}">
                  <a16:creationId xmlns:a16="http://schemas.microsoft.com/office/drawing/2014/main" id="{B2635908-80F9-FA9A-084E-0522FDCEE1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0" y="2477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4" name="Freeform 283">
              <a:extLst>
                <a:ext uri="{FF2B5EF4-FFF2-40B4-BE49-F238E27FC236}">
                  <a16:creationId xmlns:a16="http://schemas.microsoft.com/office/drawing/2014/main" id="{04960AC7-3D10-7329-14F3-3CE453770DC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7" y="2477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5" name="Freeform 284">
              <a:extLst>
                <a:ext uri="{FF2B5EF4-FFF2-40B4-BE49-F238E27FC236}">
                  <a16:creationId xmlns:a16="http://schemas.microsoft.com/office/drawing/2014/main" id="{9259C064-3E5A-2E3B-13AD-87AFE1E8595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8" y="2470"/>
              <a:ext cx="9" cy="9"/>
            </a:xfrm>
            <a:custGeom>
              <a:avLst/>
              <a:gdLst>
                <a:gd name="T0" fmla="*/ 0 w 26"/>
                <a:gd name="T1" fmla="*/ 0 h 26"/>
                <a:gd name="T2" fmla="*/ 0 w 26"/>
                <a:gd name="T3" fmla="*/ 0 h 26"/>
                <a:gd name="T4" fmla="*/ 13 w 26"/>
                <a:gd name="T5" fmla="*/ 0 h 26"/>
                <a:gd name="T6" fmla="*/ 26 w 26"/>
                <a:gd name="T7" fmla="*/ 13 h 26"/>
                <a:gd name="T8" fmla="*/ 26 w 26"/>
                <a:gd name="T9" fmla="*/ 26 h 26"/>
                <a:gd name="T10" fmla="*/ 13 w 26"/>
                <a:gd name="T11" fmla="*/ 26 h 26"/>
                <a:gd name="T12" fmla="*/ 0 w 26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6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6" y="13"/>
                  </a:lnTo>
                  <a:lnTo>
                    <a:pt x="26" y="26"/>
                  </a:lnTo>
                  <a:lnTo>
                    <a:pt x="13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6" name="Freeform 285">
              <a:extLst>
                <a:ext uri="{FF2B5EF4-FFF2-40B4-BE49-F238E27FC236}">
                  <a16:creationId xmlns:a16="http://schemas.microsoft.com/office/drawing/2014/main" id="{9CCCE698-DC32-99B9-612A-3515576C05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5" y="2472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7" name="Freeform 286">
              <a:extLst>
                <a:ext uri="{FF2B5EF4-FFF2-40B4-BE49-F238E27FC236}">
                  <a16:creationId xmlns:a16="http://schemas.microsoft.com/office/drawing/2014/main" id="{AF2AD42A-789C-0B55-08B9-C34AA04BBB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2" y="2472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8" name="Freeform 287">
              <a:extLst>
                <a:ext uri="{FF2B5EF4-FFF2-40B4-BE49-F238E27FC236}">
                  <a16:creationId xmlns:a16="http://schemas.microsoft.com/office/drawing/2014/main" id="{62641BCE-D8E8-0CE1-3417-A0FE64E292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9" y="2472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99" name="Freeform 288">
              <a:extLst>
                <a:ext uri="{FF2B5EF4-FFF2-40B4-BE49-F238E27FC236}">
                  <a16:creationId xmlns:a16="http://schemas.microsoft.com/office/drawing/2014/main" id="{541BA5C7-9B92-0DB8-DBF2-ECF3B04B6D1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0" y="2468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0" name="Freeform 289">
              <a:extLst>
                <a:ext uri="{FF2B5EF4-FFF2-40B4-BE49-F238E27FC236}">
                  <a16:creationId xmlns:a16="http://schemas.microsoft.com/office/drawing/2014/main" id="{1BA0B4CF-F77A-9BEC-04F3-734680208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7" y="2468"/>
              <a:ext cx="8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1" name="Freeform 290">
              <a:extLst>
                <a:ext uri="{FF2B5EF4-FFF2-40B4-BE49-F238E27FC236}">
                  <a16:creationId xmlns:a16="http://schemas.microsoft.com/office/drawing/2014/main" id="{3EF81BBF-9939-75E7-C05B-BF6C86C359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2468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2" name="Freeform 291">
              <a:extLst>
                <a:ext uri="{FF2B5EF4-FFF2-40B4-BE49-F238E27FC236}">
                  <a16:creationId xmlns:a16="http://schemas.microsoft.com/office/drawing/2014/main" id="{E5348000-7F66-D808-B719-CC19A460445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0" y="2468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3" name="Freeform 292">
              <a:extLst>
                <a:ext uri="{FF2B5EF4-FFF2-40B4-BE49-F238E27FC236}">
                  <a16:creationId xmlns:a16="http://schemas.microsoft.com/office/drawing/2014/main" id="{45F4689F-A9CB-7906-0CEB-52FA455E7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1" y="246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4" name="Freeform 293">
              <a:extLst>
                <a:ext uri="{FF2B5EF4-FFF2-40B4-BE49-F238E27FC236}">
                  <a16:creationId xmlns:a16="http://schemas.microsoft.com/office/drawing/2014/main" id="{C39DC39C-C955-8AAC-2C66-74A9AE558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8" y="246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5" name="Freeform 294">
              <a:extLst>
                <a:ext uri="{FF2B5EF4-FFF2-40B4-BE49-F238E27FC236}">
                  <a16:creationId xmlns:a16="http://schemas.microsoft.com/office/drawing/2014/main" id="{70481784-D52B-81AE-4FB8-F7A612062A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5" y="2464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6" name="Freeform 295">
              <a:extLst>
                <a:ext uri="{FF2B5EF4-FFF2-40B4-BE49-F238E27FC236}">
                  <a16:creationId xmlns:a16="http://schemas.microsoft.com/office/drawing/2014/main" id="{ABD762CA-0241-F50E-F736-A6C53B37DE9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2" y="2457"/>
              <a:ext cx="13" cy="9"/>
            </a:xfrm>
            <a:custGeom>
              <a:avLst/>
              <a:gdLst>
                <a:gd name="T0" fmla="*/ 0 w 40"/>
                <a:gd name="T1" fmla="*/ 0 h 26"/>
                <a:gd name="T2" fmla="*/ 0 w 40"/>
                <a:gd name="T3" fmla="*/ 0 h 26"/>
                <a:gd name="T4" fmla="*/ 14 w 40"/>
                <a:gd name="T5" fmla="*/ 0 h 26"/>
                <a:gd name="T6" fmla="*/ 40 w 40"/>
                <a:gd name="T7" fmla="*/ 13 h 26"/>
                <a:gd name="T8" fmla="*/ 40 w 40"/>
                <a:gd name="T9" fmla="*/ 26 h 26"/>
                <a:gd name="T10" fmla="*/ 27 w 40"/>
                <a:gd name="T11" fmla="*/ 26 h 26"/>
                <a:gd name="T12" fmla="*/ 0 w 40"/>
                <a:gd name="T13" fmla="*/ 13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26">
                  <a:moveTo>
                    <a:pt x="0" y="0"/>
                  </a:moveTo>
                  <a:lnTo>
                    <a:pt x="0" y="0"/>
                  </a:lnTo>
                  <a:lnTo>
                    <a:pt x="14" y="0"/>
                  </a:lnTo>
                  <a:lnTo>
                    <a:pt x="40" y="13"/>
                  </a:lnTo>
                  <a:lnTo>
                    <a:pt x="40" y="26"/>
                  </a:lnTo>
                  <a:lnTo>
                    <a:pt x="27" y="26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7" name="Freeform 296">
              <a:extLst>
                <a:ext uri="{FF2B5EF4-FFF2-40B4-BE49-F238E27FC236}">
                  <a16:creationId xmlns:a16="http://schemas.microsoft.com/office/drawing/2014/main" id="{4936E8AE-BCFC-F731-C4ED-95238106F3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3" y="2459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8" name="Freeform 297">
              <a:extLst>
                <a:ext uri="{FF2B5EF4-FFF2-40B4-BE49-F238E27FC236}">
                  <a16:creationId xmlns:a16="http://schemas.microsoft.com/office/drawing/2014/main" id="{066F7032-FC74-A35F-E2DA-704BC302B7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0" y="2459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09" name="Freeform 298">
              <a:extLst>
                <a:ext uri="{FF2B5EF4-FFF2-40B4-BE49-F238E27FC236}">
                  <a16:creationId xmlns:a16="http://schemas.microsoft.com/office/drawing/2014/main" id="{CC1F05CD-78AE-1EBB-3B3E-E75038B563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507" y="2459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0" name="Freeform 299">
              <a:extLst>
                <a:ext uri="{FF2B5EF4-FFF2-40B4-BE49-F238E27FC236}">
                  <a16:creationId xmlns:a16="http://schemas.microsoft.com/office/drawing/2014/main" id="{F085C801-E178-B179-F8E7-786CF3CF01C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4" y="2455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1" name="Freeform 300">
              <a:extLst>
                <a:ext uri="{FF2B5EF4-FFF2-40B4-BE49-F238E27FC236}">
                  <a16:creationId xmlns:a16="http://schemas.microsoft.com/office/drawing/2014/main" id="{1E64C415-5623-B115-EE39-E9DD0646BEE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5" y="2455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2" name="Freeform 301">
              <a:extLst>
                <a:ext uri="{FF2B5EF4-FFF2-40B4-BE49-F238E27FC236}">
                  <a16:creationId xmlns:a16="http://schemas.microsoft.com/office/drawing/2014/main" id="{DC773DC5-09DB-E1BE-78E5-D91628C519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2" y="2455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3" name="Freeform 302">
              <a:extLst>
                <a:ext uri="{FF2B5EF4-FFF2-40B4-BE49-F238E27FC236}">
                  <a16:creationId xmlns:a16="http://schemas.microsoft.com/office/drawing/2014/main" id="{469AF997-9541-A99C-DC96-8B6E983CED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9" y="2448"/>
              <a:ext cx="13" cy="9"/>
            </a:xfrm>
            <a:custGeom>
              <a:avLst/>
              <a:gdLst>
                <a:gd name="T0" fmla="*/ 0 w 40"/>
                <a:gd name="T1" fmla="*/ 0 h 27"/>
                <a:gd name="T2" fmla="*/ 0 w 40"/>
                <a:gd name="T3" fmla="*/ 0 h 27"/>
                <a:gd name="T4" fmla="*/ 13 w 40"/>
                <a:gd name="T5" fmla="*/ 0 h 27"/>
                <a:gd name="T6" fmla="*/ 40 w 40"/>
                <a:gd name="T7" fmla="*/ 13 h 27"/>
                <a:gd name="T8" fmla="*/ 40 w 40"/>
                <a:gd name="T9" fmla="*/ 27 h 27"/>
                <a:gd name="T10" fmla="*/ 27 w 40"/>
                <a:gd name="T11" fmla="*/ 27 h 27"/>
                <a:gd name="T12" fmla="*/ 0 w 40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0" h="27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40" y="13"/>
                  </a:lnTo>
                  <a:lnTo>
                    <a:pt x="40" y="27"/>
                  </a:lnTo>
                  <a:lnTo>
                    <a:pt x="27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4" name="Freeform 303">
              <a:extLst>
                <a:ext uri="{FF2B5EF4-FFF2-40B4-BE49-F238E27FC236}">
                  <a16:creationId xmlns:a16="http://schemas.microsoft.com/office/drawing/2014/main" id="{71D72503-EF41-5DDF-878C-7BEF2E548B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6" y="2450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5" name="Freeform 304">
              <a:extLst>
                <a:ext uri="{FF2B5EF4-FFF2-40B4-BE49-F238E27FC236}">
                  <a16:creationId xmlns:a16="http://schemas.microsoft.com/office/drawing/2014/main" id="{782180DB-D46F-0022-B401-E5FD1ACF94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7" y="2450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6" name="Freeform 305">
              <a:extLst>
                <a:ext uri="{FF2B5EF4-FFF2-40B4-BE49-F238E27FC236}">
                  <a16:creationId xmlns:a16="http://schemas.microsoft.com/office/drawing/2014/main" id="{D5B1B183-48A0-0394-88B5-CC9D3A6C0A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" y="2450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7" name="Freeform 306">
              <a:extLst>
                <a:ext uri="{FF2B5EF4-FFF2-40B4-BE49-F238E27FC236}">
                  <a16:creationId xmlns:a16="http://schemas.microsoft.com/office/drawing/2014/main" id="{8F1D6257-EDCE-F20A-7131-0910C380A4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0" y="2446"/>
              <a:ext cx="14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8" name="Freeform 307">
              <a:extLst>
                <a:ext uri="{FF2B5EF4-FFF2-40B4-BE49-F238E27FC236}">
                  <a16:creationId xmlns:a16="http://schemas.microsoft.com/office/drawing/2014/main" id="{78FDEA48-1550-E556-BA88-6F6C39BD2C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97" y="2446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19" name="Freeform 308">
              <a:extLst>
                <a:ext uri="{FF2B5EF4-FFF2-40B4-BE49-F238E27FC236}">
                  <a16:creationId xmlns:a16="http://schemas.microsoft.com/office/drawing/2014/main" id="{00BE1CDC-899A-78D4-7765-4303AAB038B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9" y="2446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0" name="Freeform 309">
              <a:extLst>
                <a:ext uri="{FF2B5EF4-FFF2-40B4-BE49-F238E27FC236}">
                  <a16:creationId xmlns:a16="http://schemas.microsoft.com/office/drawing/2014/main" id="{DBFF488D-CDB8-D1BA-F1B1-8219B9BB7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76" y="2446"/>
              <a:ext cx="8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1" name="Freeform 310">
              <a:extLst>
                <a:ext uri="{FF2B5EF4-FFF2-40B4-BE49-F238E27FC236}">
                  <a16:creationId xmlns:a16="http://schemas.microsoft.com/office/drawing/2014/main" id="{6171CCBE-3F77-B013-475F-238687F300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3" y="2442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2" name="Freeform 311">
              <a:extLst>
                <a:ext uri="{FF2B5EF4-FFF2-40B4-BE49-F238E27FC236}">
                  <a16:creationId xmlns:a16="http://schemas.microsoft.com/office/drawing/2014/main" id="{7DA5A177-26D1-B8A5-7E28-C5572A8F60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4" y="2442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3" name="Freeform 312">
              <a:extLst>
                <a:ext uri="{FF2B5EF4-FFF2-40B4-BE49-F238E27FC236}">
                  <a16:creationId xmlns:a16="http://schemas.microsoft.com/office/drawing/2014/main" id="{7C541B36-CC73-57A6-9277-ABF83C3C21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2442"/>
              <a:ext cx="8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4" name="Freeform 313">
              <a:extLst>
                <a:ext uri="{FF2B5EF4-FFF2-40B4-BE49-F238E27FC236}">
                  <a16:creationId xmlns:a16="http://schemas.microsoft.com/office/drawing/2014/main" id="{A00A22A2-BFF7-F88A-CD56-8BC398F0F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7" y="2435"/>
              <a:ext cx="9" cy="9"/>
            </a:xfrm>
            <a:custGeom>
              <a:avLst/>
              <a:gdLst>
                <a:gd name="T0" fmla="*/ 0 w 27"/>
                <a:gd name="T1" fmla="*/ 0 h 27"/>
                <a:gd name="T2" fmla="*/ 0 w 27"/>
                <a:gd name="T3" fmla="*/ 0 h 27"/>
                <a:gd name="T4" fmla="*/ 13 w 27"/>
                <a:gd name="T5" fmla="*/ 0 h 27"/>
                <a:gd name="T6" fmla="*/ 27 w 27"/>
                <a:gd name="T7" fmla="*/ 13 h 27"/>
                <a:gd name="T8" fmla="*/ 27 w 27"/>
                <a:gd name="T9" fmla="*/ 27 h 27"/>
                <a:gd name="T10" fmla="*/ 13 w 27"/>
                <a:gd name="T11" fmla="*/ 27 h 27"/>
                <a:gd name="T12" fmla="*/ 0 w 27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7" y="13"/>
                  </a:lnTo>
                  <a:lnTo>
                    <a:pt x="27" y="27"/>
                  </a:lnTo>
                  <a:lnTo>
                    <a:pt x="13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5" name="Freeform 314">
              <a:extLst>
                <a:ext uri="{FF2B5EF4-FFF2-40B4-BE49-F238E27FC236}">
                  <a16:creationId xmlns:a16="http://schemas.microsoft.com/office/drawing/2014/main" id="{7C2FCF6E-1D2F-4438-1C8B-B5549A4F33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4" y="2437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6" name="Freeform 315">
              <a:extLst>
                <a:ext uri="{FF2B5EF4-FFF2-40B4-BE49-F238E27FC236}">
                  <a16:creationId xmlns:a16="http://schemas.microsoft.com/office/drawing/2014/main" id="{CEB89CB5-A513-6EA3-8B0C-24ABBA9DA34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5" y="2437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7" name="Freeform 316">
              <a:extLst>
                <a:ext uri="{FF2B5EF4-FFF2-40B4-BE49-F238E27FC236}">
                  <a16:creationId xmlns:a16="http://schemas.microsoft.com/office/drawing/2014/main" id="{635E6C05-46BE-AF2B-EB2E-F2934F92289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2" y="2437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8" name="Freeform 317">
              <a:extLst>
                <a:ext uri="{FF2B5EF4-FFF2-40B4-BE49-F238E27FC236}">
                  <a16:creationId xmlns:a16="http://schemas.microsoft.com/office/drawing/2014/main" id="{248E569C-2248-E2AE-CEEB-52546C33E2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2433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29" name="Freeform 318">
              <a:extLst>
                <a:ext uri="{FF2B5EF4-FFF2-40B4-BE49-F238E27FC236}">
                  <a16:creationId xmlns:a16="http://schemas.microsoft.com/office/drawing/2014/main" id="{C7170C00-1FC8-8B17-98CE-011F881B6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6" y="2433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0" name="Freeform 319">
              <a:extLst>
                <a:ext uri="{FF2B5EF4-FFF2-40B4-BE49-F238E27FC236}">
                  <a16:creationId xmlns:a16="http://schemas.microsoft.com/office/drawing/2014/main" id="{176D5647-9F1B-4CE7-439D-CBD5C98DE7E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57" y="2433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1" name="Freeform 320">
              <a:extLst>
                <a:ext uri="{FF2B5EF4-FFF2-40B4-BE49-F238E27FC236}">
                  <a16:creationId xmlns:a16="http://schemas.microsoft.com/office/drawing/2014/main" id="{0A8F2181-114E-353B-418A-7084FF67A0C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2426"/>
              <a:ext cx="9" cy="9"/>
            </a:xfrm>
            <a:custGeom>
              <a:avLst/>
              <a:gdLst>
                <a:gd name="T0" fmla="*/ 0 w 26"/>
                <a:gd name="T1" fmla="*/ 0 h 27"/>
                <a:gd name="T2" fmla="*/ 0 w 26"/>
                <a:gd name="T3" fmla="*/ 0 h 27"/>
                <a:gd name="T4" fmla="*/ 13 w 26"/>
                <a:gd name="T5" fmla="*/ 0 h 27"/>
                <a:gd name="T6" fmla="*/ 26 w 26"/>
                <a:gd name="T7" fmla="*/ 14 h 27"/>
                <a:gd name="T8" fmla="*/ 26 w 26"/>
                <a:gd name="T9" fmla="*/ 27 h 27"/>
                <a:gd name="T10" fmla="*/ 13 w 26"/>
                <a:gd name="T11" fmla="*/ 27 h 27"/>
                <a:gd name="T12" fmla="*/ 0 w 26"/>
                <a:gd name="T13" fmla="*/ 14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7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6" y="14"/>
                  </a:lnTo>
                  <a:lnTo>
                    <a:pt x="26" y="27"/>
                  </a:lnTo>
                  <a:lnTo>
                    <a:pt x="13" y="27"/>
                  </a:lnTo>
                  <a:lnTo>
                    <a:pt x="0" y="14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2" name="Freeform 321">
              <a:extLst>
                <a:ext uri="{FF2B5EF4-FFF2-40B4-BE49-F238E27FC236}">
                  <a16:creationId xmlns:a16="http://schemas.microsoft.com/office/drawing/2014/main" id="{FF4B8408-F66E-D3C8-A9FC-19F8573128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31" y="2428"/>
              <a:ext cx="9" cy="0"/>
            </a:xfrm>
            <a:custGeom>
              <a:avLst/>
              <a:gdLst>
                <a:gd name="T0" fmla="*/ 0 w 26"/>
                <a:gd name="T1" fmla="*/ 0 w 26"/>
                <a:gd name="T2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6">
                  <a:moveTo>
                    <a:pt x="0" y="0"/>
                  </a:moveTo>
                  <a:lnTo>
                    <a:pt x="0" y="0"/>
                  </a:lnTo>
                  <a:lnTo>
                    <a:pt x="26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3" name="Freeform 322">
              <a:extLst>
                <a:ext uri="{FF2B5EF4-FFF2-40B4-BE49-F238E27FC236}">
                  <a16:creationId xmlns:a16="http://schemas.microsoft.com/office/drawing/2014/main" id="{6D66B605-834C-5EC4-31A1-09EA88A37D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18" y="2428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4" name="Freeform 323">
              <a:extLst>
                <a:ext uri="{FF2B5EF4-FFF2-40B4-BE49-F238E27FC236}">
                  <a16:creationId xmlns:a16="http://schemas.microsoft.com/office/drawing/2014/main" id="{55EC6FFD-5BCB-9EBD-295F-B7EB07E847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09" y="2428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5" name="Freeform 324">
              <a:extLst>
                <a:ext uri="{FF2B5EF4-FFF2-40B4-BE49-F238E27FC236}">
                  <a16:creationId xmlns:a16="http://schemas.microsoft.com/office/drawing/2014/main" id="{24D44078-DADE-EEBD-63AC-8AFDE7536B9C}"/>
                </a:ext>
              </a:extLst>
            </p:cNvPr>
            <p:cNvSpPr>
              <a:spLocks/>
            </p:cNvSpPr>
            <p:nvPr/>
          </p:nvSpPr>
          <p:spPr bwMode="auto">
            <a:xfrm>
              <a:off x="3196" y="2422"/>
              <a:ext cx="9" cy="9"/>
            </a:xfrm>
            <a:custGeom>
              <a:avLst/>
              <a:gdLst>
                <a:gd name="T0" fmla="*/ 0 w 27"/>
                <a:gd name="T1" fmla="*/ 0 h 27"/>
                <a:gd name="T2" fmla="*/ 0 w 27"/>
                <a:gd name="T3" fmla="*/ 0 h 27"/>
                <a:gd name="T4" fmla="*/ 13 w 27"/>
                <a:gd name="T5" fmla="*/ 0 h 27"/>
                <a:gd name="T6" fmla="*/ 27 w 27"/>
                <a:gd name="T7" fmla="*/ 13 h 27"/>
                <a:gd name="T8" fmla="*/ 27 w 27"/>
                <a:gd name="T9" fmla="*/ 27 h 27"/>
                <a:gd name="T10" fmla="*/ 13 w 27"/>
                <a:gd name="T11" fmla="*/ 27 h 27"/>
                <a:gd name="T12" fmla="*/ 0 w 27"/>
                <a:gd name="T13" fmla="*/ 13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27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7" y="13"/>
                  </a:lnTo>
                  <a:lnTo>
                    <a:pt x="27" y="27"/>
                  </a:lnTo>
                  <a:lnTo>
                    <a:pt x="13" y="27"/>
                  </a:lnTo>
                  <a:lnTo>
                    <a:pt x="0" y="13"/>
                  </a:lnTo>
                </a:path>
              </a:pathLst>
            </a:custGeom>
            <a:solidFill>
              <a:srgbClr val="CCCCCC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6" name="Freeform 325">
              <a:extLst>
                <a:ext uri="{FF2B5EF4-FFF2-40B4-BE49-F238E27FC236}">
                  <a16:creationId xmlns:a16="http://schemas.microsoft.com/office/drawing/2014/main" id="{2553381F-0F4C-DA08-4075-D05BFA2CC2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83" y="242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7" name="Freeform 326">
              <a:extLst>
                <a:ext uri="{FF2B5EF4-FFF2-40B4-BE49-F238E27FC236}">
                  <a16:creationId xmlns:a16="http://schemas.microsoft.com/office/drawing/2014/main" id="{DD573600-5B65-AF46-8413-896981AFDD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0" y="2424"/>
              <a:ext cx="13" cy="0"/>
            </a:xfrm>
            <a:custGeom>
              <a:avLst/>
              <a:gdLst>
                <a:gd name="T0" fmla="*/ 0 w 40"/>
                <a:gd name="T1" fmla="*/ 0 w 40"/>
                <a:gd name="T2" fmla="*/ 40 w 4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40">
                  <a:moveTo>
                    <a:pt x="0" y="0"/>
                  </a:moveTo>
                  <a:lnTo>
                    <a:pt x="0" y="0"/>
                  </a:lnTo>
                  <a:lnTo>
                    <a:pt x="40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8" name="Freeform 327">
              <a:extLst>
                <a:ext uri="{FF2B5EF4-FFF2-40B4-BE49-F238E27FC236}">
                  <a16:creationId xmlns:a16="http://schemas.microsoft.com/office/drawing/2014/main" id="{D70A6D43-B624-A9F2-7CF9-93DFF92C91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161" y="2424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39" name="Freeform 328">
              <a:extLst>
                <a:ext uri="{FF2B5EF4-FFF2-40B4-BE49-F238E27FC236}">
                  <a16:creationId xmlns:a16="http://schemas.microsoft.com/office/drawing/2014/main" id="{95AC17A1-02F3-5716-B035-B7E0079D5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48" y="2420"/>
              <a:ext cx="8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0" name="Freeform 329">
              <a:extLst>
                <a:ext uri="{FF2B5EF4-FFF2-40B4-BE49-F238E27FC236}">
                  <a16:creationId xmlns:a16="http://schemas.microsoft.com/office/drawing/2014/main" id="{2D8CAB18-587A-9B53-D107-AFE4787577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4" y="2420"/>
              <a:ext cx="9" cy="0"/>
            </a:xfrm>
            <a:custGeom>
              <a:avLst/>
              <a:gdLst>
                <a:gd name="T0" fmla="*/ 0 w 27"/>
                <a:gd name="T1" fmla="*/ 0 w 27"/>
                <a:gd name="T2" fmla="*/ 27 w 27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</a:cxnLst>
              <a:rect l="0" t="0" r="r" b="b"/>
              <a:pathLst>
                <a:path w="27">
                  <a:moveTo>
                    <a:pt x="0" y="0"/>
                  </a:moveTo>
                  <a:lnTo>
                    <a:pt x="0" y="0"/>
                  </a:lnTo>
                  <a:lnTo>
                    <a:pt x="27" y="0"/>
                  </a:lnTo>
                </a:path>
              </a:pathLst>
            </a:custGeom>
            <a:noFill/>
            <a:ln w="6350" cap="flat">
              <a:solidFill>
                <a:srgbClr val="CCCCCC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1" name="Freeform 330">
              <a:extLst>
                <a:ext uri="{FF2B5EF4-FFF2-40B4-BE49-F238E27FC236}">
                  <a16:creationId xmlns:a16="http://schemas.microsoft.com/office/drawing/2014/main" id="{55202CD3-92B9-29D7-C3DE-16271C67EE2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8" y="2291"/>
              <a:ext cx="382" cy="310"/>
            </a:xfrm>
            <a:custGeom>
              <a:avLst/>
              <a:gdLst>
                <a:gd name="T0" fmla="*/ 1146 w 1160"/>
                <a:gd name="T1" fmla="*/ 0 h 947"/>
                <a:gd name="T2" fmla="*/ 1146 w 1160"/>
                <a:gd name="T3" fmla="*/ 0 h 947"/>
                <a:gd name="T4" fmla="*/ 1160 w 1160"/>
                <a:gd name="T5" fmla="*/ 0 h 947"/>
                <a:gd name="T6" fmla="*/ 1160 w 1160"/>
                <a:gd name="T7" fmla="*/ 13 h 947"/>
                <a:gd name="T8" fmla="*/ 13 w 1160"/>
                <a:gd name="T9" fmla="*/ 947 h 947"/>
                <a:gd name="T10" fmla="*/ 0 w 1160"/>
                <a:gd name="T11" fmla="*/ 947 h 947"/>
                <a:gd name="T12" fmla="*/ 0 w 1160"/>
                <a:gd name="T13" fmla="*/ 933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60" h="947">
                  <a:moveTo>
                    <a:pt x="1146" y="0"/>
                  </a:moveTo>
                  <a:lnTo>
                    <a:pt x="1146" y="0"/>
                  </a:lnTo>
                  <a:lnTo>
                    <a:pt x="1160" y="0"/>
                  </a:lnTo>
                  <a:lnTo>
                    <a:pt x="1160" y="13"/>
                  </a:lnTo>
                  <a:lnTo>
                    <a:pt x="13" y="947"/>
                  </a:lnTo>
                  <a:lnTo>
                    <a:pt x="0" y="947"/>
                  </a:lnTo>
                  <a:lnTo>
                    <a:pt x="0" y="933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2" name="Freeform 331">
              <a:extLst>
                <a:ext uri="{FF2B5EF4-FFF2-40B4-BE49-F238E27FC236}">
                  <a16:creationId xmlns:a16="http://schemas.microsoft.com/office/drawing/2014/main" id="{9437AD89-899A-C3EE-1C01-66148ECD960A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8" y="2291"/>
              <a:ext cx="382" cy="310"/>
            </a:xfrm>
            <a:custGeom>
              <a:avLst/>
              <a:gdLst>
                <a:gd name="T0" fmla="*/ 1146 w 1160"/>
                <a:gd name="T1" fmla="*/ 0 h 947"/>
                <a:gd name="T2" fmla="*/ 1146 w 1160"/>
                <a:gd name="T3" fmla="*/ 0 h 947"/>
                <a:gd name="T4" fmla="*/ 1160 w 1160"/>
                <a:gd name="T5" fmla="*/ 0 h 947"/>
                <a:gd name="T6" fmla="*/ 1160 w 1160"/>
                <a:gd name="T7" fmla="*/ 13 h 947"/>
                <a:gd name="T8" fmla="*/ 13 w 1160"/>
                <a:gd name="T9" fmla="*/ 947 h 947"/>
                <a:gd name="T10" fmla="*/ 0 w 1160"/>
                <a:gd name="T11" fmla="*/ 947 h 947"/>
                <a:gd name="T12" fmla="*/ 0 w 1160"/>
                <a:gd name="T13" fmla="*/ 933 h 9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60" h="947">
                  <a:moveTo>
                    <a:pt x="1146" y="0"/>
                  </a:moveTo>
                  <a:lnTo>
                    <a:pt x="1146" y="0"/>
                  </a:lnTo>
                  <a:lnTo>
                    <a:pt x="1160" y="0"/>
                  </a:lnTo>
                  <a:lnTo>
                    <a:pt x="1160" y="13"/>
                  </a:lnTo>
                  <a:lnTo>
                    <a:pt x="13" y="947"/>
                  </a:lnTo>
                  <a:lnTo>
                    <a:pt x="0" y="947"/>
                  </a:lnTo>
                  <a:lnTo>
                    <a:pt x="0" y="933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3" name="Freeform 332">
              <a:extLst>
                <a:ext uri="{FF2B5EF4-FFF2-40B4-BE49-F238E27FC236}">
                  <a16:creationId xmlns:a16="http://schemas.microsoft.com/office/drawing/2014/main" id="{91021D45-1A5E-F5A6-9D3F-E687775140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11" y="2071"/>
              <a:ext cx="368" cy="386"/>
            </a:xfrm>
            <a:custGeom>
              <a:avLst/>
              <a:gdLst>
                <a:gd name="T0" fmla="*/ 0 w 1120"/>
                <a:gd name="T1" fmla="*/ 0 h 1174"/>
                <a:gd name="T2" fmla="*/ 0 w 1120"/>
                <a:gd name="T3" fmla="*/ 0 h 1174"/>
                <a:gd name="T4" fmla="*/ 13 w 1120"/>
                <a:gd name="T5" fmla="*/ 0 h 1174"/>
                <a:gd name="T6" fmla="*/ 1120 w 1120"/>
                <a:gd name="T7" fmla="*/ 1160 h 1174"/>
                <a:gd name="T8" fmla="*/ 1120 w 1120"/>
                <a:gd name="T9" fmla="*/ 1174 h 1174"/>
                <a:gd name="T10" fmla="*/ 1107 w 1120"/>
                <a:gd name="T11" fmla="*/ 1174 h 1174"/>
                <a:gd name="T12" fmla="*/ 0 w 1120"/>
                <a:gd name="T13" fmla="*/ 14 h 1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20" h="1174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1120" y="1160"/>
                  </a:lnTo>
                  <a:lnTo>
                    <a:pt x="1120" y="1174"/>
                  </a:lnTo>
                  <a:lnTo>
                    <a:pt x="1107" y="1174"/>
                  </a:lnTo>
                  <a:lnTo>
                    <a:pt x="0" y="14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4" name="Freeform 333">
              <a:extLst>
                <a:ext uri="{FF2B5EF4-FFF2-40B4-BE49-F238E27FC236}">
                  <a16:creationId xmlns:a16="http://schemas.microsoft.com/office/drawing/2014/main" id="{3B8701C3-38CB-A0AC-0BDF-78C173E88C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071"/>
              <a:ext cx="881" cy="224"/>
            </a:xfrm>
            <a:custGeom>
              <a:avLst/>
              <a:gdLst>
                <a:gd name="T0" fmla="*/ 2667 w 2680"/>
                <a:gd name="T1" fmla="*/ 0 h 680"/>
                <a:gd name="T2" fmla="*/ 2667 w 2680"/>
                <a:gd name="T3" fmla="*/ 0 h 680"/>
                <a:gd name="T4" fmla="*/ 2680 w 2680"/>
                <a:gd name="T5" fmla="*/ 0 h 680"/>
                <a:gd name="T6" fmla="*/ 2680 w 2680"/>
                <a:gd name="T7" fmla="*/ 14 h 680"/>
                <a:gd name="T8" fmla="*/ 14 w 2680"/>
                <a:gd name="T9" fmla="*/ 680 h 680"/>
                <a:gd name="T10" fmla="*/ 0 w 2680"/>
                <a:gd name="T11" fmla="*/ 680 h 680"/>
                <a:gd name="T12" fmla="*/ 0 w 2680"/>
                <a:gd name="T13" fmla="*/ 667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80" h="680">
                  <a:moveTo>
                    <a:pt x="2667" y="0"/>
                  </a:moveTo>
                  <a:lnTo>
                    <a:pt x="2667" y="0"/>
                  </a:lnTo>
                  <a:lnTo>
                    <a:pt x="2680" y="0"/>
                  </a:lnTo>
                  <a:lnTo>
                    <a:pt x="2680" y="14"/>
                  </a:lnTo>
                  <a:lnTo>
                    <a:pt x="14" y="680"/>
                  </a:lnTo>
                  <a:lnTo>
                    <a:pt x="0" y="680"/>
                  </a:lnTo>
                  <a:lnTo>
                    <a:pt x="0" y="667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5" name="Freeform 334">
              <a:extLst>
                <a:ext uri="{FF2B5EF4-FFF2-40B4-BE49-F238E27FC236}">
                  <a16:creationId xmlns:a16="http://schemas.microsoft.com/office/drawing/2014/main" id="{36733401-9FA9-5B5F-0BD5-CE0434ED41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5" y="2291"/>
              <a:ext cx="373" cy="385"/>
            </a:xfrm>
            <a:custGeom>
              <a:avLst/>
              <a:gdLst>
                <a:gd name="T0" fmla="*/ 0 w 1134"/>
                <a:gd name="T1" fmla="*/ 0 h 1173"/>
                <a:gd name="T2" fmla="*/ 0 w 1134"/>
                <a:gd name="T3" fmla="*/ 0 h 1173"/>
                <a:gd name="T4" fmla="*/ 14 w 1134"/>
                <a:gd name="T5" fmla="*/ 0 h 1173"/>
                <a:gd name="T6" fmla="*/ 1134 w 1134"/>
                <a:gd name="T7" fmla="*/ 1160 h 1173"/>
                <a:gd name="T8" fmla="*/ 1134 w 1134"/>
                <a:gd name="T9" fmla="*/ 1173 h 1173"/>
                <a:gd name="T10" fmla="*/ 1120 w 1134"/>
                <a:gd name="T11" fmla="*/ 1173 h 1173"/>
                <a:gd name="T12" fmla="*/ 0 w 1134"/>
                <a:gd name="T13" fmla="*/ 13 h 1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34" h="1173">
                  <a:moveTo>
                    <a:pt x="0" y="0"/>
                  </a:moveTo>
                  <a:lnTo>
                    <a:pt x="0" y="0"/>
                  </a:lnTo>
                  <a:lnTo>
                    <a:pt x="14" y="0"/>
                  </a:lnTo>
                  <a:lnTo>
                    <a:pt x="1134" y="1160"/>
                  </a:lnTo>
                  <a:lnTo>
                    <a:pt x="1134" y="1173"/>
                  </a:lnTo>
                  <a:lnTo>
                    <a:pt x="1120" y="1173"/>
                  </a:lnTo>
                  <a:lnTo>
                    <a:pt x="0" y="13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6" name="Freeform 335">
              <a:extLst>
                <a:ext uri="{FF2B5EF4-FFF2-40B4-BE49-F238E27FC236}">
                  <a16:creationId xmlns:a16="http://schemas.microsoft.com/office/drawing/2014/main" id="{AEC57AC6-91E0-87FD-67E8-F2161CF1B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5" y="2671"/>
              <a:ext cx="0" cy="44"/>
            </a:xfrm>
            <a:custGeom>
              <a:avLst/>
              <a:gdLst>
                <a:gd name="T0" fmla="*/ 0 h 133"/>
                <a:gd name="T1" fmla="*/ 0 h 133"/>
                <a:gd name="T2" fmla="*/ 133 h 133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33">
                  <a:moveTo>
                    <a:pt x="0" y="0"/>
                  </a:moveTo>
                  <a:lnTo>
                    <a:pt x="0" y="0"/>
                  </a:lnTo>
                  <a:lnTo>
                    <a:pt x="0" y="133"/>
                  </a:lnTo>
                </a:path>
              </a:pathLst>
            </a:custGeom>
            <a:noFill/>
            <a:ln w="63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7" name="Freeform 336">
              <a:extLst>
                <a:ext uri="{FF2B5EF4-FFF2-40B4-BE49-F238E27FC236}">
                  <a16:creationId xmlns:a16="http://schemas.microsoft.com/office/drawing/2014/main" id="{1C8E6E41-896E-DC19-F044-786A31614F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3" y="2452"/>
              <a:ext cx="881" cy="224"/>
            </a:xfrm>
            <a:custGeom>
              <a:avLst/>
              <a:gdLst>
                <a:gd name="T0" fmla="*/ 2667 w 2680"/>
                <a:gd name="T1" fmla="*/ 0 h 680"/>
                <a:gd name="T2" fmla="*/ 2667 w 2680"/>
                <a:gd name="T3" fmla="*/ 0 h 680"/>
                <a:gd name="T4" fmla="*/ 2680 w 2680"/>
                <a:gd name="T5" fmla="*/ 0 h 680"/>
                <a:gd name="T6" fmla="*/ 2680 w 2680"/>
                <a:gd name="T7" fmla="*/ 14 h 680"/>
                <a:gd name="T8" fmla="*/ 14 w 2680"/>
                <a:gd name="T9" fmla="*/ 680 h 680"/>
                <a:gd name="T10" fmla="*/ 0 w 2680"/>
                <a:gd name="T11" fmla="*/ 680 h 680"/>
                <a:gd name="T12" fmla="*/ 0 w 2680"/>
                <a:gd name="T13" fmla="*/ 667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80" h="680">
                  <a:moveTo>
                    <a:pt x="2667" y="0"/>
                  </a:moveTo>
                  <a:lnTo>
                    <a:pt x="2667" y="0"/>
                  </a:lnTo>
                  <a:lnTo>
                    <a:pt x="2680" y="0"/>
                  </a:lnTo>
                  <a:lnTo>
                    <a:pt x="2680" y="14"/>
                  </a:lnTo>
                  <a:lnTo>
                    <a:pt x="14" y="680"/>
                  </a:lnTo>
                  <a:lnTo>
                    <a:pt x="0" y="680"/>
                  </a:lnTo>
                  <a:lnTo>
                    <a:pt x="0" y="667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8" name="Freeform 337">
              <a:extLst>
                <a:ext uri="{FF2B5EF4-FFF2-40B4-BE49-F238E27FC236}">
                  <a16:creationId xmlns:a16="http://schemas.microsoft.com/office/drawing/2014/main" id="{6944A751-8F8A-DD4F-CB89-158D45643F2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77" y="2452"/>
              <a:ext cx="0" cy="49"/>
            </a:xfrm>
            <a:custGeom>
              <a:avLst/>
              <a:gdLst>
                <a:gd name="T0" fmla="*/ 0 h 147"/>
                <a:gd name="T1" fmla="*/ 0 h 147"/>
                <a:gd name="T2" fmla="*/ 147 h 147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47">
                  <a:moveTo>
                    <a:pt x="0" y="0"/>
                  </a:moveTo>
                  <a:lnTo>
                    <a:pt x="0" y="0"/>
                  </a:lnTo>
                  <a:lnTo>
                    <a:pt x="0" y="147"/>
                  </a:lnTo>
                </a:path>
              </a:pathLst>
            </a:custGeom>
            <a:noFill/>
            <a:ln w="63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49" name="Freeform 338">
              <a:extLst>
                <a:ext uri="{FF2B5EF4-FFF2-40B4-BE49-F238E27FC236}">
                  <a16:creationId xmlns:a16="http://schemas.microsoft.com/office/drawing/2014/main" id="{01CA43A4-8197-3203-5792-76FC9A87D3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3" y="2492"/>
              <a:ext cx="881" cy="223"/>
            </a:xfrm>
            <a:custGeom>
              <a:avLst/>
              <a:gdLst>
                <a:gd name="T0" fmla="*/ 2667 w 2680"/>
                <a:gd name="T1" fmla="*/ 0 h 680"/>
                <a:gd name="T2" fmla="*/ 2667 w 2680"/>
                <a:gd name="T3" fmla="*/ 0 h 680"/>
                <a:gd name="T4" fmla="*/ 2680 w 2680"/>
                <a:gd name="T5" fmla="*/ 0 h 680"/>
                <a:gd name="T6" fmla="*/ 2680 w 2680"/>
                <a:gd name="T7" fmla="*/ 14 h 680"/>
                <a:gd name="T8" fmla="*/ 14 w 2680"/>
                <a:gd name="T9" fmla="*/ 680 h 680"/>
                <a:gd name="T10" fmla="*/ 0 w 2680"/>
                <a:gd name="T11" fmla="*/ 680 h 680"/>
                <a:gd name="T12" fmla="*/ 0 w 2680"/>
                <a:gd name="T13" fmla="*/ 667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80" h="680">
                  <a:moveTo>
                    <a:pt x="2667" y="0"/>
                  </a:moveTo>
                  <a:lnTo>
                    <a:pt x="2667" y="0"/>
                  </a:lnTo>
                  <a:lnTo>
                    <a:pt x="2680" y="0"/>
                  </a:lnTo>
                  <a:lnTo>
                    <a:pt x="2680" y="14"/>
                  </a:lnTo>
                  <a:lnTo>
                    <a:pt x="14" y="680"/>
                  </a:lnTo>
                  <a:lnTo>
                    <a:pt x="0" y="680"/>
                  </a:lnTo>
                  <a:lnTo>
                    <a:pt x="0" y="667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 dirty="0"/>
            </a:p>
          </p:txBody>
        </p:sp>
        <p:sp>
          <p:nvSpPr>
            <p:cNvPr id="150" name="Freeform 339">
              <a:extLst>
                <a:ext uri="{FF2B5EF4-FFF2-40B4-BE49-F238E27FC236}">
                  <a16:creationId xmlns:a16="http://schemas.microsoft.com/office/drawing/2014/main" id="{732B6642-212B-7F00-C47E-DA60B612F3E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58" y="2636"/>
              <a:ext cx="750" cy="79"/>
            </a:xfrm>
            <a:custGeom>
              <a:avLst/>
              <a:gdLst>
                <a:gd name="T0" fmla="*/ 0 w 2280"/>
                <a:gd name="T1" fmla="*/ 0 h 240"/>
                <a:gd name="T2" fmla="*/ 0 w 2280"/>
                <a:gd name="T3" fmla="*/ 0 h 240"/>
                <a:gd name="T4" fmla="*/ 13 w 2280"/>
                <a:gd name="T5" fmla="*/ 0 h 240"/>
                <a:gd name="T6" fmla="*/ 2280 w 2280"/>
                <a:gd name="T7" fmla="*/ 227 h 240"/>
                <a:gd name="T8" fmla="*/ 2280 w 2280"/>
                <a:gd name="T9" fmla="*/ 240 h 240"/>
                <a:gd name="T10" fmla="*/ 2266 w 2280"/>
                <a:gd name="T11" fmla="*/ 240 h 240"/>
                <a:gd name="T12" fmla="*/ 0 w 2280"/>
                <a:gd name="T13" fmla="*/ 14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80" h="240">
                  <a:moveTo>
                    <a:pt x="0" y="0"/>
                  </a:moveTo>
                  <a:lnTo>
                    <a:pt x="0" y="0"/>
                  </a:lnTo>
                  <a:lnTo>
                    <a:pt x="13" y="0"/>
                  </a:lnTo>
                  <a:lnTo>
                    <a:pt x="2280" y="227"/>
                  </a:lnTo>
                  <a:lnTo>
                    <a:pt x="2280" y="240"/>
                  </a:lnTo>
                  <a:lnTo>
                    <a:pt x="2266" y="240"/>
                  </a:lnTo>
                  <a:lnTo>
                    <a:pt x="0" y="14"/>
                  </a:lnTo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  <p:sp>
          <p:nvSpPr>
            <p:cNvPr id="151" name="Freeform 340">
              <a:extLst>
                <a:ext uri="{FF2B5EF4-FFF2-40B4-BE49-F238E27FC236}">
                  <a16:creationId xmlns:a16="http://schemas.microsoft.com/office/drawing/2014/main" id="{5F03A59D-26C0-FB7A-3252-3CD4866E9861}"/>
                </a:ext>
              </a:extLst>
            </p:cNvPr>
            <p:cNvSpPr>
              <a:spLocks/>
            </p:cNvSpPr>
            <p:nvPr/>
          </p:nvSpPr>
          <p:spPr bwMode="auto">
            <a:xfrm>
              <a:off x="2260" y="2597"/>
              <a:ext cx="0" cy="44"/>
            </a:xfrm>
            <a:custGeom>
              <a:avLst/>
              <a:gdLst>
                <a:gd name="T0" fmla="*/ 0 h 134"/>
                <a:gd name="T1" fmla="*/ 0 h 134"/>
                <a:gd name="T2" fmla="*/ 134 h 134"/>
              </a:gdLst>
              <a:ahLst/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</a:cxnLst>
              <a:rect l="0" t="0" r="r" b="b"/>
              <a:pathLst>
                <a:path h="134">
                  <a:moveTo>
                    <a:pt x="0" y="0"/>
                  </a:moveTo>
                  <a:lnTo>
                    <a:pt x="0" y="0"/>
                  </a:lnTo>
                  <a:lnTo>
                    <a:pt x="0" y="134"/>
                  </a:lnTo>
                </a:path>
              </a:pathLst>
            </a:custGeom>
            <a:noFill/>
            <a:ln w="6350" cap="flat">
              <a:solidFill>
                <a:srgbClr val="000000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ja-JP" altLang="en-US"/>
            </a:p>
          </p:txBody>
        </p:sp>
      </p:grp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AF95A7E7-24A0-8A64-570F-CB3102BD5A36}"/>
              </a:ext>
            </a:extLst>
          </p:cNvPr>
          <p:cNvSpPr txBox="1"/>
          <p:nvPr/>
        </p:nvSpPr>
        <p:spPr>
          <a:xfrm>
            <a:off x="1698169" y="1400385"/>
            <a:ext cx="4931231" cy="1922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・出展は、原則テント形式となります。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・３方を囲むように側幕が取り付けてあります。（前面は開放）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・サイズ＝１ブースあたり</a:t>
            </a:r>
            <a:r>
              <a:rPr lang="ja-JP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間口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3.6m×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奥行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2.7m</a:t>
            </a: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・定められた自社スペースを超えて、展示・販売、サンプリング等は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できません。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・音響設備を持ち込まれる場合、隣接する出展者に迷惑がかかるような大音量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での展開はご遠慮ください。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</a:t>
            </a:r>
            <a:r>
              <a:rPr lang="ja-JP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出展料</a:t>
            </a:r>
            <a:r>
              <a:rPr lang="ja-JP" altLang="en-US" sz="1000">
                <a:latin typeface="+mn-ea"/>
                <a:cs typeface="メイリオ" pitchFamily="50" charset="-128"/>
              </a:rPr>
              <a:t>　</a:t>
            </a:r>
            <a:r>
              <a:rPr lang="en-US" altLang="ja-JP" sz="1400" b="1">
                <a:latin typeface="+mn-ea"/>
                <a:cs typeface="メイリオ" pitchFamily="50" charset="-128"/>
              </a:rPr>
              <a:t>12</a:t>
            </a:r>
            <a:r>
              <a:rPr lang="ja-JP" altLang="en-US" sz="1400" b="1">
                <a:latin typeface="+mn-ea"/>
                <a:cs typeface="メイリオ" pitchFamily="50" charset="-128"/>
              </a:rPr>
              <a:t>万</a:t>
            </a:r>
            <a:r>
              <a:rPr lang="ja-JP" altLang="en-US" sz="1400" b="1" dirty="0">
                <a:latin typeface="+mn-ea"/>
                <a:cs typeface="メイリオ" pitchFamily="50" charset="-128"/>
              </a:rPr>
              <a:t>円</a:t>
            </a:r>
            <a:r>
              <a:rPr lang="ja-JP" altLang="en-US" sz="1000">
                <a:latin typeface="+mn-ea"/>
                <a:cs typeface="メイリオ" pitchFamily="50" charset="-128"/>
              </a:rPr>
              <a:t>（税込）</a:t>
            </a:r>
            <a:endParaRPr lang="en-US" altLang="ja-JP" sz="1000" dirty="0">
              <a:latin typeface="+mn-ea"/>
              <a:cs typeface="メイリオ" pitchFamily="50" charset="-12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0C74B-A5AE-9A8C-AA48-443BAFA15E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D352ABEC-4E4A-C655-E415-FECB37458502}"/>
              </a:ext>
            </a:extLst>
          </p:cNvPr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C486004E-CBE8-B2C6-7F0B-C89E122C8DB6}"/>
              </a:ext>
            </a:extLst>
          </p:cNvPr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ブース出展について／設備関係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226DED8-12F1-5C47-3FAE-80E8348CE92D}"/>
              </a:ext>
            </a:extLst>
          </p:cNvPr>
          <p:cNvSpPr txBox="1"/>
          <p:nvPr/>
        </p:nvSpPr>
        <p:spPr>
          <a:xfrm>
            <a:off x="1698170" y="1424608"/>
            <a:ext cx="4610555" cy="17295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・会場内では、有料で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100v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200v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の電気工事が可能です。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</a:t>
            </a:r>
            <a:r>
              <a:rPr lang="ja-JP" altLang="en-US" sz="1000" dirty="0">
                <a:solidFill>
                  <a:srgbClr val="FF0000"/>
                </a:solidFill>
                <a:latin typeface="+mn-ea"/>
                <a:cs typeface="メイリオ" pitchFamily="50" charset="-128"/>
              </a:rPr>
              <a:t>会場内への発電機の持込は出来ません。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・電気の通電は、下記のとおりとなります。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【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設営時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】2</a:t>
            </a:r>
            <a:r>
              <a:rPr lang="ja-JP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月</a:t>
            </a:r>
            <a:r>
              <a:rPr lang="en-US" altLang="ja-JP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13</a:t>
            </a:r>
            <a:r>
              <a:rPr lang="ja-JP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日　　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12:00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～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18:00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【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本番日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】2</a:t>
            </a:r>
            <a:r>
              <a:rPr lang="ja-JP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月</a:t>
            </a:r>
            <a:r>
              <a:rPr lang="en-US" altLang="ja-JP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14･15</a:t>
            </a:r>
            <a:r>
              <a:rPr lang="ja-JP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日　 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8:00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～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18:00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・上記以外の通電をご希望の方は、実施本部にお問合わせください。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・電気調理器（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HP</a:t>
            </a:r>
            <a:r>
              <a:rPr lang="ja-JP" altLang="en-US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、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電子レンジ、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IH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電熱器など）を使用する場合は、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火気類の取扱と同様に、必ず消火器をご準備ください。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FB93D77-B8AD-9836-6DFE-7962FC88413A}"/>
              </a:ext>
            </a:extLst>
          </p:cNvPr>
          <p:cNvSpPr/>
          <p:nvPr/>
        </p:nvSpPr>
        <p:spPr>
          <a:xfrm>
            <a:off x="692695" y="1427028"/>
            <a:ext cx="972000" cy="3519552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電気工事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9562593-621B-29B6-1DC9-E5BC24EBD981}"/>
              </a:ext>
            </a:extLst>
          </p:cNvPr>
          <p:cNvSpPr/>
          <p:nvPr/>
        </p:nvSpPr>
        <p:spPr>
          <a:xfrm>
            <a:off x="692695" y="5053845"/>
            <a:ext cx="972000" cy="94043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ガス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3A168B7-CDE4-8976-FC93-46DABBAFF148}"/>
              </a:ext>
            </a:extLst>
          </p:cNvPr>
          <p:cNvSpPr txBox="1"/>
          <p:nvPr/>
        </p:nvSpPr>
        <p:spPr>
          <a:xfrm>
            <a:off x="1689189" y="5053844"/>
            <a:ext cx="4610556" cy="91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・プロパンガス・カセットコンロ・炭火等の裸火が使用できます。</a:t>
            </a:r>
            <a:br>
              <a:rPr lang="en-US" altLang="ja-JP" sz="1000" dirty="0">
                <a:latin typeface="+mn-ea"/>
              </a:rPr>
            </a:br>
            <a:r>
              <a:rPr lang="en-US" altLang="ja-JP" sz="1000" dirty="0">
                <a:latin typeface="+mn-ea"/>
              </a:rPr>
              <a:t>※</a:t>
            </a:r>
            <a:r>
              <a:rPr lang="ja-JP" altLang="en-US" sz="1000" dirty="0">
                <a:latin typeface="+mn-ea"/>
              </a:rPr>
              <a:t>ガス、裸火や電熱器を使用する場合、必ず消火器をご準備ください。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・プロパンガス及び消火器は各出展団体で持ち込でください。</a:t>
            </a:r>
            <a:endParaRPr lang="en-US" altLang="ja-JP" sz="1000" dirty="0">
              <a:latin typeface="+mn-ea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・プロパンガスを持込む場合は、１本当たり８</a:t>
            </a:r>
            <a:r>
              <a:rPr lang="en-US" altLang="ja-JP" sz="1000" dirty="0">
                <a:latin typeface="+mn-ea"/>
              </a:rPr>
              <a:t>kg</a:t>
            </a:r>
            <a:r>
              <a:rPr lang="ja-JP" altLang="en-US" sz="1000" dirty="0">
                <a:latin typeface="+mn-ea"/>
              </a:rPr>
              <a:t>以内のボンベとします。</a:t>
            </a:r>
            <a:endParaRPr lang="en-US" altLang="ja-JP" sz="1000" dirty="0">
              <a:latin typeface="+mn-ea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2E39B18-C93A-7233-13B1-59F1A5A03713}"/>
              </a:ext>
            </a:extLst>
          </p:cNvPr>
          <p:cNvSpPr/>
          <p:nvPr/>
        </p:nvSpPr>
        <p:spPr>
          <a:xfrm>
            <a:off x="692695" y="6154630"/>
            <a:ext cx="972000" cy="104932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水道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（共同）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081ECB5-A32D-516D-63EB-6A24C8084893}"/>
              </a:ext>
            </a:extLst>
          </p:cNvPr>
          <p:cNvSpPr txBox="1"/>
          <p:nvPr/>
        </p:nvSpPr>
        <p:spPr>
          <a:xfrm>
            <a:off x="1689188" y="6135127"/>
            <a:ext cx="4787155" cy="1088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・ブース内への給排水工事は、原則行いません。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ただし、すべての出展団体が共同で利用できる共同給排水場を設置します。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・共同給排水場を利用する際は、１団体で長時間占有することのないよう、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お互いに譲り合って利用してください。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・固形物は事前に取り除き、直接配水管に流さないよう気をつけてください。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5655FDD-C834-6675-A711-75244B582AA7}"/>
              </a:ext>
            </a:extLst>
          </p:cNvPr>
          <p:cNvSpPr/>
          <p:nvPr/>
        </p:nvSpPr>
        <p:spPr>
          <a:xfrm>
            <a:off x="5469732" y="3104101"/>
            <a:ext cx="80021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800" dirty="0">
                <a:solidFill>
                  <a:prstClr val="black">
                    <a:lumMod val="85000"/>
                    <a:lumOff val="15000"/>
                  </a:prstClr>
                </a:solidFill>
                <a:cs typeface="メイリオ" pitchFamily="50" charset="-128"/>
              </a:rPr>
              <a:t>（税別金額）</a:t>
            </a:r>
            <a:endParaRPr lang="ja-JP" altLang="en-US" sz="800" dirty="0"/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51544DA3-41AB-985C-C16C-563071AA7017}"/>
              </a:ext>
            </a:extLst>
          </p:cNvPr>
          <p:cNvGraphicFramePr>
            <a:graphicFrameLocks noGrp="1"/>
          </p:cNvGraphicFramePr>
          <p:nvPr/>
        </p:nvGraphicFramePr>
        <p:xfrm>
          <a:off x="1769340" y="3300789"/>
          <a:ext cx="4395966" cy="148532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9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60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6091">
                <a:tc>
                  <a:txBody>
                    <a:bodyPr/>
                    <a:lstStyle/>
                    <a:p>
                      <a:pPr algn="l"/>
                      <a:r>
                        <a:rPr lang="en-US" altLang="ja-JP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100V</a:t>
                      </a:r>
                      <a:r>
                        <a:rPr lang="ja-JP" altLang="en-US" sz="9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・家庭用電圧</a:t>
                      </a:r>
                      <a:endParaRPr kumimoji="1" lang="ja-JP" altLang="en-US" sz="900" b="1" u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900" b="1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200V</a:t>
                      </a:r>
                      <a:r>
                        <a:rPr lang="ja-JP" altLang="en-US" sz="900" b="1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・業務用電圧</a:t>
                      </a:r>
                      <a:endParaRPr kumimoji="1" lang="ja-JP" altLang="en-US" sz="900" b="1" u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746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一律　</a:t>
                      </a:r>
                      <a:r>
                        <a:rPr kumimoji="1"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16,500</a:t>
                      </a:r>
                      <a:r>
                        <a:rPr kumimoji="1"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円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一律　</a:t>
                      </a:r>
                      <a:r>
                        <a:rPr kumimoji="1"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27,000</a:t>
                      </a:r>
                      <a:r>
                        <a:rPr kumimoji="1"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円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6571699"/>
                  </a:ext>
                </a:extLst>
              </a:tr>
              <a:tr h="40974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１回路</a:t>
                      </a:r>
                      <a:r>
                        <a:rPr lang="en-US" altLang="ja-JP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=1.5kw</a:t>
                      </a:r>
                      <a:r>
                        <a:rPr lang="en-US" altLang="ja-JP" sz="9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lang="ja-JP" altLang="en-US" sz="9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ごとに、</a:t>
                      </a:r>
                      <a:endParaRPr lang="en-US" altLang="ja-JP" sz="900" u="none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コンセント１タップ付</a:t>
                      </a:r>
                      <a:r>
                        <a:rPr lang="en-US" altLang="ja-JP" sz="7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(</a:t>
                      </a:r>
                      <a:r>
                        <a:rPr lang="ja-JP" altLang="en-US" sz="7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差口２個</a:t>
                      </a:r>
                      <a:r>
                        <a:rPr lang="en-US" altLang="ja-JP" sz="7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)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１系統</a:t>
                      </a:r>
                      <a:r>
                        <a:rPr lang="en-US" altLang="ja-JP" sz="9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 </a:t>
                      </a:r>
                      <a:r>
                        <a:rPr lang="ja-JP" altLang="en-US" sz="9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ごとに、</a:t>
                      </a:r>
                      <a:endParaRPr lang="en-US" altLang="ja-JP" sz="900" u="none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900" u="none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コンセント１タップ付</a:t>
                      </a:r>
                      <a:endParaRPr lang="en-US" altLang="ja-JP" sz="700" u="none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746">
                <a:tc>
                  <a:txBody>
                    <a:bodyPr/>
                    <a:lstStyle/>
                    <a:p>
                      <a:pPr algn="l"/>
                      <a:r>
                        <a:rPr lang="en-US" altLang="ja-JP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24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時間通電（追加費用が発生します）</a:t>
                      </a:r>
                      <a:endParaRPr lang="en-US" altLang="ja-JP" sz="900" u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algn="l"/>
                      <a:r>
                        <a:rPr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→</a:t>
                      </a:r>
                      <a:r>
                        <a:rPr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16,500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＋</a:t>
                      </a:r>
                      <a:r>
                        <a:rPr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16,500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＝</a:t>
                      </a:r>
                      <a:r>
                        <a:rPr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33,000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endParaRPr kumimoji="1" lang="ja-JP" altLang="en-US" sz="900" u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altLang="ja-JP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24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時間通電（追加費用が発生します）</a:t>
                      </a:r>
                      <a:endParaRPr lang="en-US" altLang="ja-JP" sz="900" u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algn="l"/>
                      <a:r>
                        <a:rPr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→</a:t>
                      </a:r>
                      <a:r>
                        <a:rPr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27,000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＋</a:t>
                      </a:r>
                      <a:r>
                        <a:rPr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21,000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r>
                        <a:rPr lang="ja-JP" altLang="en-US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＝</a:t>
                      </a:r>
                      <a:r>
                        <a:rPr lang="en-US" altLang="ja-JP" sz="900" u="none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48,000</a:t>
                      </a:r>
                      <a:r>
                        <a:rPr lang="ja-JP" altLang="en-US" sz="900" u="none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円</a:t>
                      </a:r>
                      <a:endParaRPr kumimoji="1" lang="ja-JP" altLang="en-US" sz="900" u="none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4617F0A-FAFA-4355-04C9-2936E343901C}"/>
              </a:ext>
            </a:extLst>
          </p:cNvPr>
          <p:cNvSpPr/>
          <p:nvPr/>
        </p:nvSpPr>
        <p:spPr>
          <a:xfrm>
            <a:off x="692695" y="7393257"/>
            <a:ext cx="972000" cy="132272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ブース装飾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62DD3E1-550D-7E46-4A7C-71B3A46C2C93}"/>
              </a:ext>
            </a:extLst>
          </p:cNvPr>
          <p:cNvSpPr txBox="1"/>
          <p:nvPr/>
        </p:nvSpPr>
        <p:spPr>
          <a:xfrm>
            <a:off x="1689188" y="7393257"/>
            <a:ext cx="4787155" cy="12165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・出展ブースを装飾する場合は、隣接する他のブースの迷惑にならないよう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気をつけてください。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例）幟旗の設置や大型看板、造作物の設置など。</a:t>
            </a: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latin typeface="+mn-ea"/>
              </a:rPr>
              <a:t>・既存のテントや側幕、机上へ重量物などを設置する際は、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補強が必要な場合もありますので必ず事前にお知らせください。</a:t>
            </a:r>
            <a:br>
              <a:rPr lang="en-US" altLang="ja-JP" sz="1000" dirty="0">
                <a:latin typeface="+mn-ea"/>
              </a:rPr>
            </a:br>
            <a:r>
              <a:rPr lang="ja-JP" altLang="en-US" sz="1000" dirty="0">
                <a:latin typeface="+mn-ea"/>
              </a:rPr>
              <a:t>　内容によっては、お断りする場合があります。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3B1559A-5621-B772-42E2-168D606A604F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7C20E101-FF2C-96BF-76DD-119202E7DC97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219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角丸四角形 7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ブース出展について／火器の使用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98170" y="2163366"/>
            <a:ext cx="4982030" cy="1626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・特に、対面販売を行う際に、販売間口へこれらの火気類が設置される場合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には、来場者が直接手を触れられないように必ず設置してください。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・プロパンガスの交換作業については、残存ガスの量を確認し、元栓を閉め、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近くに火種がないことを確認し、ブース内のスタッフに交換作業をする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旨を伝え、細心の注意を払って、行ってください。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交換作業に不安がある場合は、お近くのスタッフまで交換をお申し付けください。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・プロパンガスを使用する場合は、必ず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｢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転倒防止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措置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｣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を各出展団体で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行ってください。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695" y="1418147"/>
            <a:ext cx="972000" cy="367203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火気の使用に</a:t>
            </a:r>
            <a:br>
              <a:rPr lang="en-US" altLang="ja-JP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ついて</a:t>
            </a:r>
          </a:p>
        </p:txBody>
      </p:sp>
      <p:sp>
        <p:nvSpPr>
          <p:cNvPr id="19" name="正方形/長方形 18"/>
          <p:cNvSpPr/>
          <p:nvPr/>
        </p:nvSpPr>
        <p:spPr>
          <a:xfrm>
            <a:off x="1714499" y="1430024"/>
            <a:ext cx="4594225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・火気類を使用する場合には、耐火ボードなどの養生を各出展団体ごとに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行ってください。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0" name="正方形/長方形 19"/>
          <p:cNvSpPr/>
          <p:nvPr/>
        </p:nvSpPr>
        <p:spPr>
          <a:xfrm>
            <a:off x="1906877" y="1876243"/>
            <a:ext cx="4152017" cy="2308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9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プロパンガス、カセットコンロ、炭火、鉄板、焼き台、電気調理器等</a:t>
            </a:r>
            <a:endParaRPr lang="ja-JP" altLang="en-US" sz="900" dirty="0"/>
          </a:p>
        </p:txBody>
      </p:sp>
      <p:sp>
        <p:nvSpPr>
          <p:cNvPr id="23" name="正方形/長方形 22"/>
          <p:cNvSpPr/>
          <p:nvPr/>
        </p:nvSpPr>
        <p:spPr>
          <a:xfrm>
            <a:off x="1698169" y="4182385"/>
            <a:ext cx="461055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・火気類の使用については、消防署へ事前に届け出るため、申込書上で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記載された設置場所、数量を変更して使用することは出来ません。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・ガスコンロの設置については、以下を参考にしてください。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所定の処置がなされていることが確認できない場合は、営業ができません。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906877" y="3834986"/>
            <a:ext cx="4136114" cy="24622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プロパンガスを、チェーンや紐などを使用して机やテントの脚に固定。</a:t>
            </a:r>
            <a:endParaRPr lang="ja-JP" altLang="en-US" dirty="0"/>
          </a:p>
        </p:txBody>
      </p:sp>
      <p:pic>
        <p:nvPicPr>
          <p:cNvPr id="25" name="図 13" descr="火気設置例.tif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675" y="5233106"/>
            <a:ext cx="5278794" cy="2372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正方形/長方形 25"/>
          <p:cNvSpPr/>
          <p:nvPr/>
        </p:nvSpPr>
        <p:spPr>
          <a:xfrm>
            <a:off x="701675" y="5120640"/>
            <a:ext cx="5607050" cy="2647784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26"/>
          <p:cNvSpPr/>
          <p:nvPr/>
        </p:nvSpPr>
        <p:spPr>
          <a:xfrm>
            <a:off x="701675" y="7852309"/>
            <a:ext cx="5978525" cy="998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en-US" altLang="ja-JP" sz="900" dirty="0">
                <a:latin typeface="+mn-ea"/>
              </a:rPr>
              <a:t>【</a:t>
            </a:r>
            <a:r>
              <a:rPr lang="ja-JP" altLang="en-US" sz="900" dirty="0">
                <a:latin typeface="+mn-ea"/>
              </a:rPr>
              <a:t>改めてご注意</a:t>
            </a:r>
            <a:r>
              <a:rPr lang="en-US" altLang="ja-JP" sz="900" dirty="0">
                <a:latin typeface="+mn-ea"/>
              </a:rPr>
              <a:t>】</a:t>
            </a:r>
            <a:br>
              <a:rPr lang="en-US" altLang="ja-JP" sz="900" dirty="0">
                <a:latin typeface="+mn-ea"/>
              </a:rPr>
            </a:br>
            <a:r>
              <a:rPr lang="ja-JP" altLang="en-US" sz="900" dirty="0">
                <a:latin typeface="+mn-ea"/>
              </a:rPr>
              <a:t>広島市内のイベント等で「火気」を使用する際は、</a:t>
            </a:r>
            <a:br>
              <a:rPr lang="en-US" altLang="ja-JP" sz="900" dirty="0">
                <a:latin typeface="+mn-ea"/>
              </a:rPr>
            </a:br>
            <a:r>
              <a:rPr lang="ja-JP" altLang="en-US" sz="900" dirty="0">
                <a:latin typeface="+mn-ea"/>
              </a:rPr>
              <a:t>裸火以外の</a:t>
            </a:r>
            <a:r>
              <a:rPr lang="en-US" altLang="ja-JP" sz="900" dirty="0">
                <a:latin typeface="+mn-ea"/>
              </a:rPr>
              <a:t>『</a:t>
            </a:r>
            <a:r>
              <a:rPr lang="ja-JP" altLang="en-US" sz="900" dirty="0">
                <a:latin typeface="+mn-ea"/>
              </a:rPr>
              <a:t>電気製品（ホットプレート、電子レンジ、</a:t>
            </a:r>
            <a:r>
              <a:rPr lang="en-US" altLang="ja-JP" sz="900" dirty="0">
                <a:latin typeface="+mn-ea"/>
              </a:rPr>
              <a:t>IH</a:t>
            </a:r>
            <a:r>
              <a:rPr lang="ja-JP" altLang="en-US" sz="900" dirty="0">
                <a:latin typeface="+mn-ea"/>
              </a:rPr>
              <a:t>電磁調理器等）</a:t>
            </a:r>
            <a:r>
              <a:rPr lang="en-US" altLang="ja-JP" sz="900" dirty="0">
                <a:latin typeface="+mn-ea"/>
              </a:rPr>
              <a:t>』</a:t>
            </a:r>
            <a:r>
              <a:rPr lang="ja-JP" altLang="en-US" sz="900" dirty="0">
                <a:latin typeface="+mn-ea"/>
              </a:rPr>
              <a:t>においても</a:t>
            </a:r>
            <a:r>
              <a:rPr lang="ja-JP" altLang="en-US" sz="900" b="1" dirty="0">
                <a:solidFill>
                  <a:srgbClr val="8E002F"/>
                </a:solidFill>
                <a:latin typeface="+mn-ea"/>
              </a:rPr>
              <a:t>消火器の設置が必要</a:t>
            </a:r>
            <a:r>
              <a:rPr lang="ja-JP" altLang="en-US" sz="900" dirty="0">
                <a:latin typeface="+mn-ea"/>
              </a:rPr>
              <a:t>です。</a:t>
            </a:r>
            <a:endParaRPr lang="en-US" altLang="ja-JP" sz="900" dirty="0">
              <a:latin typeface="+mn-ea"/>
            </a:endParaRPr>
          </a:p>
          <a:p>
            <a:pPr>
              <a:lnSpc>
                <a:spcPts val="1300"/>
              </a:lnSpc>
              <a:spcBef>
                <a:spcPts val="600"/>
              </a:spcBef>
            </a:pPr>
            <a:r>
              <a:rPr lang="ja-JP" altLang="en-US" sz="900" dirty="0">
                <a:latin typeface="+mn-ea"/>
              </a:rPr>
              <a:t>また、使用する消火器は、必ず業務用の</a:t>
            </a:r>
            <a:r>
              <a:rPr lang="ja-JP" altLang="en-US" sz="900" b="1" dirty="0">
                <a:solidFill>
                  <a:srgbClr val="8E002F"/>
                </a:solidFill>
                <a:latin typeface="+mn-ea"/>
              </a:rPr>
              <a:t>「粉末消火器」</a:t>
            </a:r>
            <a:r>
              <a:rPr lang="ja-JP" altLang="en-US" sz="900" dirty="0">
                <a:latin typeface="+mn-ea"/>
              </a:rPr>
              <a:t>を使用してください。一般住宅用消火器や使用期限切れ、</a:t>
            </a:r>
            <a:br>
              <a:rPr lang="en-US" altLang="ja-JP" sz="900" dirty="0">
                <a:latin typeface="+mn-ea"/>
              </a:rPr>
            </a:br>
            <a:r>
              <a:rPr lang="ja-JP" altLang="en-US" sz="900" dirty="0">
                <a:latin typeface="+mn-ea"/>
              </a:rPr>
              <a:t>水系消火器などのは使用できません。</a:t>
            </a:r>
            <a:endParaRPr lang="en-US" altLang="ja-JP" sz="900" dirty="0"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543A468-1216-1706-8792-01F62C04754A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CD4AC05-1CB5-6B77-69DB-3324C7924E24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角丸四角形 7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ブース出展について／食品の取り扱い１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698170" y="1428134"/>
            <a:ext cx="4982030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・販売する加工食品は、食品衛生法、計量法等に違反しないよう注意し、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小分けしたものなども含む全ての販売物について、定められた食品表示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（名称、産地、製造加工所住所、製造加工者名、連絡先、賞味期限、添加物の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表示）を必ず明記してください。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・試食、販売等に供する食品の衛生管理は厳重に行い、特に、米飯・餅等の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加工実演を行う際は、手袋・白衣・三角巾などを着用し、手などが食品に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直接触れないように注意してください。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ただし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｢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おにぎり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｣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や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｢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餡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｣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入り餅の“実演“は、保健所の許可が得られません。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・会場内で食材をカットする行為は禁止です。必ず、カット済みの食材を持ち込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んで調理を行ってください。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・会場内での飲食品販売の営業届は、実施本部が一括して保健所へ届出ます。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ただし、他の場所で加工した食品を販売する場合は、許可を得た加工品目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かつ、許可を得た加工施設で製造したものであることの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｢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確認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｣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が必要となる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</a:t>
            </a:r>
            <a:r>
              <a:rPr lang="ja-JP" altLang="en-US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ので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許可を得ていない場合は、早急に管轄の保健所と協議してください。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+mn-ea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※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この確認のため、会場内で飲食品の販売を行う場合は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【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調理加工届書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(a)(b)】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　</a:t>
            </a:r>
            <a:r>
              <a:rPr lang="ja-JP" altLang="en-US" sz="1000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を提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出。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※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また、</a:t>
            </a:r>
            <a:r>
              <a:rPr lang="ja-JP" altLang="en-US" sz="1000" b="1" dirty="0">
                <a:solidFill>
                  <a:srgbClr val="FF0000"/>
                </a:solidFill>
                <a:latin typeface="+mn-ea"/>
                <a:cs typeface="メイリオ" pitchFamily="50" charset="-128"/>
              </a:rPr>
              <a:t>自社製造の加工食品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で、工場や店舗等で加工されたものを販売する場合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　には、上記書類と、その施設に発行されている「営業許可証」の写しを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+mn-ea"/>
                <a:cs typeface="メイリオ" pitchFamily="50" charset="-128"/>
              </a:rPr>
              <a:t>　　それぞれ提出してください。</a:t>
            </a:r>
          </a:p>
        </p:txBody>
      </p:sp>
      <p:sp>
        <p:nvSpPr>
          <p:cNvPr id="10" name="正方形/長方形 9"/>
          <p:cNvSpPr/>
          <p:nvPr/>
        </p:nvSpPr>
        <p:spPr>
          <a:xfrm>
            <a:off x="692695" y="1418148"/>
            <a:ext cx="972000" cy="3718694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食品の販売</a:t>
            </a:r>
            <a:endParaRPr lang="en-US" altLang="ja-JP" sz="11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について</a:t>
            </a:r>
          </a:p>
        </p:txBody>
      </p:sp>
      <p:graphicFrame>
        <p:nvGraphicFramePr>
          <p:cNvPr id="20" name="表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275273"/>
              </p:ext>
            </p:extLst>
          </p:nvPr>
        </p:nvGraphicFramePr>
        <p:xfrm>
          <a:off x="701675" y="5671084"/>
          <a:ext cx="5607050" cy="3291840"/>
        </p:xfrm>
        <a:graphic>
          <a:graphicData uri="http://schemas.openxmlformats.org/drawingml/2006/table">
            <a:tbl>
              <a:tblPr/>
              <a:tblGrid>
                <a:gridCol w="9344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9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046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875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分　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取　扱　条　件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品　目　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煮物類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事前に仕込んだ具材をその場で煮込む。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おでん、豚汁、煮込み、いも煮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焼き物類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事前に仕込んだ具材をその場で焼く。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焼鳥、イカ焼、焼ﾄｳﾓﾛｺｼ、焼牡蠣、焼肉、焼芋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お好焼類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事前に仕込んだ具材とその場で調製した生地を混ぜ合わせて焼く。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お好み焼、タコ焼、ピザ、モダン焼、チヂミ、はしまき、焼そば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めん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事前に仕込んだ具材とその場で加熱調理したものを調製する。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うどん、そば、ラーメン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揚げ物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事前に仕込んだ具材をその場で調製した生地等をつけて揚げる。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フライドチキン、フライドポテト、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コロッケ、串カツ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アイス類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事前に調製された材料をその場で小分け等の簡易な加工をする。器具類、手指等からの汚染防止措置がとられていること。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アイスクリーム、ソフトクリーム、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かき氷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焼菓子類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事前に仕込んだ具材とその場で調製した生地を焼く。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たい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焼、二重焼、ベビーカステラ、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焼餅、クッキー、五平餅、クレープ（生クリームは使用不可）など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蒸し物類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事前に仕込んだ具材をその場で蒸す。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中華饅頭、ちまき、いが餅、餃子、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焼売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3" name="正方形/長方形 22"/>
          <p:cNvSpPr/>
          <p:nvPr/>
        </p:nvSpPr>
        <p:spPr>
          <a:xfrm>
            <a:off x="549275" y="5385733"/>
            <a:ext cx="333758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000" b="1" dirty="0">
                <a:solidFill>
                  <a:srgbClr val="8E002F"/>
                </a:solidFill>
              </a:rPr>
              <a:t>【</a:t>
            </a:r>
            <a:r>
              <a:rPr lang="ja-JP" altLang="en-US" sz="1000" b="1" dirty="0">
                <a:solidFill>
                  <a:srgbClr val="8E002F"/>
                </a:solidFill>
              </a:rPr>
              <a:t>会場内での実演調理が認められる品目例　１</a:t>
            </a:r>
            <a:r>
              <a:rPr lang="en-US" altLang="ja-JP" sz="1000" b="1" dirty="0">
                <a:solidFill>
                  <a:srgbClr val="8E002F"/>
                </a:solidFill>
              </a:rPr>
              <a:t>】</a:t>
            </a:r>
            <a:endParaRPr lang="ja-JP" altLang="en-US" sz="1000" b="1" dirty="0">
              <a:solidFill>
                <a:srgbClr val="8E002F"/>
              </a:solidFill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00194D0-29CA-690F-70B5-A79AE385B54F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AC81043-C367-3279-9326-D9D5B23D3940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549275" y="1255876"/>
            <a:ext cx="3337588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altLang="ja-JP" sz="1000" b="1" dirty="0">
                <a:solidFill>
                  <a:srgbClr val="8E002F"/>
                </a:solidFill>
              </a:rPr>
              <a:t>【</a:t>
            </a:r>
            <a:r>
              <a:rPr lang="ja-JP" altLang="en-US" sz="1000" b="1" dirty="0">
                <a:solidFill>
                  <a:srgbClr val="8E002F"/>
                </a:solidFill>
              </a:rPr>
              <a:t>会場内での実演調理が認められる品目例　</a:t>
            </a:r>
            <a:r>
              <a:rPr lang="en-US" altLang="ja-JP" sz="1000" b="1" dirty="0">
                <a:solidFill>
                  <a:srgbClr val="8E002F"/>
                </a:solidFill>
              </a:rPr>
              <a:t>2】</a:t>
            </a:r>
            <a:endParaRPr lang="ja-JP" altLang="en-US" sz="1000" b="1" dirty="0">
              <a:solidFill>
                <a:srgbClr val="8E002F"/>
              </a:solidFill>
            </a:endParaRPr>
          </a:p>
        </p:txBody>
      </p:sp>
      <p:graphicFrame>
        <p:nvGraphicFramePr>
          <p:cNvPr id="11" name="表 10"/>
          <p:cNvGraphicFramePr>
            <a:graphicFrameLocks noGrp="1"/>
          </p:cNvGraphicFramePr>
          <p:nvPr/>
        </p:nvGraphicFramePr>
        <p:xfrm>
          <a:off x="701676" y="1541646"/>
          <a:ext cx="5607049" cy="2926080"/>
        </p:xfrm>
        <a:graphic>
          <a:graphicData uri="http://schemas.openxmlformats.org/drawingml/2006/table">
            <a:tbl>
              <a:tblPr/>
              <a:tblGrid>
                <a:gridCol w="9156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220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6931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544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分　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取　扱　条　件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品　目　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揚げ菓子類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事前に仕込んだ具材をその場で揚げる。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ドーナツ、フライケーキ、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アンダーギー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餅・団子類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その場で蒸す、焼く等をしたものに、簡易な加工をする。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平餅、みたらし団子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あめ菓子類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事前に調製された原材料をその場で簡単な加工を行う。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綿菓子、べっこう飴、果実飴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969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ドリンク類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清涼飲料水、酒類（ビール、日本酒、焼酎）、茶、コーヒー、おしるこ、甘酒、生ジュース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26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レトルト食品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冷凍食品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加熱調理後、手を加えず提供し、その場で喫食させる。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各種食品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9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米飯類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その場で炊飯及び具材の加熱調理を行い、熱い状態で提供し、その場で喫食させる。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丼物、カレーライス、ハヤシライス、焼飯、炊き込みご飯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97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ドッグ類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その場で焼く又は揚げる。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アメリカンドッグ、フレンチドッグ、フランクフルト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2" name="テキスト ボックス 11"/>
          <p:cNvSpPr txBox="1"/>
          <p:nvPr/>
        </p:nvSpPr>
        <p:spPr>
          <a:xfrm>
            <a:off x="549275" y="4790850"/>
            <a:ext cx="6142037" cy="24622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1000" b="1" dirty="0">
                <a:solidFill>
                  <a:srgbClr val="8E002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00" b="1" dirty="0">
                <a:solidFill>
                  <a:srgbClr val="8E002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会場内での実演調理が認められない品目例</a:t>
            </a:r>
            <a:r>
              <a:rPr lang="en-US" altLang="ja-JP" sz="1000" b="1" dirty="0">
                <a:solidFill>
                  <a:srgbClr val="8E002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</p:txBody>
      </p:sp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9331597"/>
              </p:ext>
            </p:extLst>
          </p:nvPr>
        </p:nvGraphicFramePr>
        <p:xfrm>
          <a:off x="701676" y="5055028"/>
          <a:ext cx="5607051" cy="1920240"/>
        </p:xfrm>
        <a:graphic>
          <a:graphicData uri="http://schemas.openxmlformats.org/drawingml/2006/table">
            <a:tbl>
              <a:tblPr/>
              <a:tblGrid>
                <a:gridCol w="8249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78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419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5362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分　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品　　　目　　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取扱を認めない食品の基準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61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米飯類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おむすび、巻き寿司、にぎり寿司、餅つき　など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１・未加熱のまま提供するもの。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２・加熱後に成型及び具材を挟む、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トッピング等の処理があり、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簡易な調理とは認められない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もの。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３・冷却に多量の水を使用するもの。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ts val="14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４・その他、衛生上の危害が認め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</a:t>
                      </a:r>
                      <a:r>
                        <a:rPr kumimoji="1" lang="ja-JP" altLang="en-U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られる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もの。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657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めん類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冷やし中華、つけ麺、冷麺、ざるそば、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そうめん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657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菓子類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あん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餅、</a:t>
                      </a:r>
                      <a:r>
                        <a:rPr kumimoji="1" lang="ja-JP" altLang="en-US" sz="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きな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粉餅、クレープ</a:t>
                      </a:r>
                      <a:b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（生クリーム入り）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6579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調理パン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サンドイッチ、ハンバーガー、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ホットドック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7796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その他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生卵を使用するミルクセーキ、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粉末ミックスを使用するソフトクリームなど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" name="テキスト ボックス 13"/>
          <p:cNvSpPr txBox="1"/>
          <p:nvPr/>
        </p:nvSpPr>
        <p:spPr>
          <a:xfrm>
            <a:off x="549275" y="7185248"/>
            <a:ext cx="5859463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altLang="ja-JP" sz="1000" b="1" dirty="0">
                <a:solidFill>
                  <a:srgbClr val="8E002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00" b="1" dirty="0">
                <a:solidFill>
                  <a:srgbClr val="8E002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販売に係わる注意事項</a:t>
            </a:r>
            <a:r>
              <a:rPr lang="en-US" altLang="ja-JP" sz="1000" b="1" dirty="0">
                <a:solidFill>
                  <a:srgbClr val="8E002F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</a:p>
        </p:txBody>
      </p:sp>
      <p:graphicFrame>
        <p:nvGraphicFramePr>
          <p:cNvPr id="15" name="表 14"/>
          <p:cNvGraphicFramePr>
            <a:graphicFrameLocks noGrp="1"/>
          </p:cNvGraphicFramePr>
          <p:nvPr/>
        </p:nvGraphicFramePr>
        <p:xfrm>
          <a:off x="701676" y="7465329"/>
          <a:ext cx="5607049" cy="1417320"/>
        </p:xfrm>
        <a:graphic>
          <a:graphicData uri="http://schemas.openxmlformats.org/drawingml/2006/table">
            <a:tbl>
              <a:tblPr/>
              <a:tblGrid>
                <a:gridCol w="17953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11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6370"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品　目　例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注　　意　　事　　項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1125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牛乳、乳製品、清涼飲料水、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弁当、調理パン、食肉製品、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魚介加工品、レトルト食品、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鮮魚介類、食肉、菓子類、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びん詰食品、缶詰、果物、</a:t>
                      </a:r>
                      <a:endParaRPr kumimoji="1" lang="en-US" altLang="ja-JP" sz="900" b="0" i="0" u="none" strike="noStrike" cap="none" normalizeH="0" baseline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野菜　　など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１．果物及び野菜以外は、容器包装に入れられたものであること。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２．適正に表示されていることを確認して販売すること。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３．保存基準が定められている食品は、温度計を設置した冷蔵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庫又は冷凍庫に保管し、基準を遵守すること。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４．その他、食品に応じて、適切な保存温度で保管して販売する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こと。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５．仕出しやお弁当、サンドイッチなどを販売する場合、飲食店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effectLst/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effectLst/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　　営業三類が必要である。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" name="角丸四角形 15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ブース出展について／食品の取り扱い２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34FB69F-D15B-F8FB-04C0-8D467624D774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7DA7529-C453-F752-FA01-034F4E733F1A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1698170" y="1430299"/>
            <a:ext cx="4994730" cy="3708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①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原材料又は製品の仕入にあたっては、品質、鮮度及び表示について点検を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行うこと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②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調理は全て、施設内で行うと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③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調理は原則として、提供直前に行うこと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④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原材料又は製品は、食品の種類に応じて適切な温度で保管すること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⑤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原材料を解凍する場合は、衛生的に行い、当日使い切りとすること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⑥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食品、器具及び容器包装は、衛生的に取り扱うこと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⑦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従事者は、食品を取り扱う前及び用便後は手指の洗浄及び消毒を行うこと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⑧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従事者は、下痢・発熱の症状があった時、手指に化膿創があった時は、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調理作業に従事しないこと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⑨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施設、設備及び施設周辺は、衛生上支障ないよう清潔に保つこと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⑩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食器類は、原則、使い捨て容器とし、持ち帰りが出来ないものであること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⑪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特に実演調理を行う場合は、ブース内に簡易手洗い又は簡易消毒液を設けること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・販売品の価格は出展者が個別に定めますが、良心的な価格としてください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・販売品に対する苦情等については、出展者が誠意を持って対応してください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⑫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会場内では、包丁などを使った食材のカットは認められないので、予めカット済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の食材を持ち込んで調理</a:t>
            </a:r>
            <a:r>
              <a:rPr lang="ja-JP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すること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695" y="1427028"/>
            <a:ext cx="972000" cy="3708703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実演調理の</a:t>
            </a:r>
            <a:br>
              <a:rPr lang="en-US" altLang="ja-JP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注意事項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ブース出展について／食品の取り扱い３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98170" y="6918517"/>
            <a:ext cx="4838369" cy="6822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・上記の内容で届出が必要な場合は、提出書類、提出方法などを以下へ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お問い合せください。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また、届出を行う場合は、酒類小売りの資格が必要となります。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3" name="正方形/長方形 12"/>
          <p:cNvSpPr/>
          <p:nvPr/>
        </p:nvSpPr>
        <p:spPr>
          <a:xfrm>
            <a:off x="701675" y="5438236"/>
            <a:ext cx="972000" cy="3416265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アルコール</a:t>
            </a:r>
            <a:br>
              <a:rPr lang="en-US" altLang="ja-JP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の取扱い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225631"/>
              </p:ext>
            </p:extLst>
          </p:nvPr>
        </p:nvGraphicFramePr>
        <p:xfrm>
          <a:off x="1922229" y="5934541"/>
          <a:ext cx="4386496" cy="894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45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11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115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 u="none" dirty="0">
                          <a:solidFill>
                            <a:schemeClr val="bg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届出が </a:t>
                      </a:r>
                      <a:r>
                        <a:rPr lang="ja-JP" altLang="en-US" sz="1400" b="1" u="none" dirty="0">
                          <a:solidFill>
                            <a:schemeClr val="bg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“必要”</a:t>
                      </a:r>
                      <a:endParaRPr kumimoji="1" lang="ja-JP" altLang="en-US" sz="1400" b="1" u="non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8E002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ビンや缶、パック等の単位で販売され、</a:t>
                      </a:r>
                      <a:br>
                        <a:rPr lang="en-US" altLang="ja-JP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</a:br>
                      <a:r>
                        <a:rPr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転売することが</a:t>
                      </a:r>
                      <a:r>
                        <a:rPr lang="ja-JP" altLang="en-US" sz="1000" dirty="0">
                          <a:solidFill>
                            <a:srgbClr val="8E002F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可能な場合。</a:t>
                      </a:r>
                      <a:endParaRPr kumimoji="1" lang="ja-JP" altLang="en-US" sz="1000" dirty="0">
                        <a:solidFill>
                          <a:srgbClr val="8E002F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156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000" b="1" u="none" dirty="0">
                          <a:solidFill>
                            <a:schemeClr val="bg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届出が </a:t>
                      </a:r>
                      <a:r>
                        <a:rPr lang="ja-JP" altLang="en-US" sz="1400" b="1" u="none" dirty="0">
                          <a:solidFill>
                            <a:schemeClr val="bg1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“不要”</a:t>
                      </a:r>
                      <a:endParaRPr kumimoji="1" lang="ja-JP" altLang="en-US" sz="1400" b="1" u="none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400"/>
                        </a:lnSpc>
                      </a:pPr>
                      <a:r>
                        <a:rPr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サーバーやコップ等に注いで販売され、</a:t>
                      </a:r>
                      <a:endParaRPr lang="en-US" altLang="ja-JP" sz="10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メイリオ" pitchFamily="50" charset="-128"/>
                        <a:ea typeface="メイリオ" pitchFamily="50" charset="-128"/>
                        <a:cs typeface="メイリオ" pitchFamily="50" charset="-128"/>
                      </a:endParaRPr>
                    </a:p>
                    <a:p>
                      <a:pPr>
                        <a:lnSpc>
                          <a:spcPts val="1400"/>
                        </a:lnSpc>
                      </a:pPr>
                      <a:r>
                        <a:rPr lang="ja-JP" altLang="en-US" sz="10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転売することが</a:t>
                      </a:r>
                      <a:r>
                        <a:rPr lang="ja-JP" altLang="en-US" sz="1000" dirty="0">
                          <a:solidFill>
                            <a:srgbClr val="0070C0"/>
                          </a:solidFill>
                          <a:latin typeface="メイリオ" pitchFamily="50" charset="-128"/>
                          <a:ea typeface="メイリオ" pitchFamily="50" charset="-128"/>
                          <a:cs typeface="メイリオ" pitchFamily="50" charset="-128"/>
                        </a:rPr>
                        <a:t>不可能な場合。</a:t>
                      </a:r>
                      <a:endParaRPr kumimoji="1" lang="ja-JP" altLang="en-US" sz="1000" dirty="0">
                        <a:solidFill>
                          <a:srgbClr val="0070C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" name="正方形/長方形 14"/>
          <p:cNvSpPr/>
          <p:nvPr/>
        </p:nvSpPr>
        <p:spPr>
          <a:xfrm>
            <a:off x="1698169" y="5438236"/>
            <a:ext cx="4610555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・ビールや日本酒、洋酒などの酒類を販売する場合、その販売形態によって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0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税務署へ別途届出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が必要となります。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1907223" y="7688870"/>
            <a:ext cx="3587128" cy="55399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《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お問い合せ先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》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広島東税務署　酒類指導官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広島市中区上八丁堀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3-19</a:t>
            </a: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082−227−1155</a:t>
            </a:r>
            <a:endParaRPr lang="ja-JP" altLang="en-US" dirty="0"/>
          </a:p>
        </p:txBody>
      </p:sp>
      <p:sp>
        <p:nvSpPr>
          <p:cNvPr id="17" name="正方形/長方形 16"/>
          <p:cNvSpPr/>
          <p:nvPr/>
        </p:nvSpPr>
        <p:spPr>
          <a:xfrm>
            <a:off x="1698169" y="8322037"/>
            <a:ext cx="4610555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・事前に届出がない場合は、会場内で酒類の販売はできませんので、</a:t>
            </a:r>
            <a:br>
              <a:rPr lang="en-US" altLang="ja-JP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prstClr val="black">
                    <a:lumMod val="85000"/>
                    <a:lumOff val="15000"/>
                  </a:prst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届出が必要な形態で販売する場合は、必ず届出を行ってください。</a:t>
            </a:r>
            <a:endParaRPr lang="en-US" altLang="ja-JP" sz="1000" dirty="0">
              <a:solidFill>
                <a:prstClr val="black">
                  <a:lumMod val="85000"/>
                  <a:lumOff val="15000"/>
                </a:prst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E6135C3-5AE7-19EA-866E-4CE2AC6CD139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671FECAC-729B-443D-0858-1BD6B0E53B6E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 5"/>
          <p:cNvCxnSpPr/>
          <p:nvPr/>
        </p:nvCxnSpPr>
        <p:spPr>
          <a:xfrm>
            <a:off x="549275" y="9633520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/>
          <p:cNvSpPr txBox="1"/>
          <p:nvPr/>
        </p:nvSpPr>
        <p:spPr>
          <a:xfrm>
            <a:off x="1698170" y="1435910"/>
            <a:ext cx="4853705" cy="25032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・来場者が出すゴミについては、会場内にゴミ箱を数カ所設置し、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次の４分別で回収します。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「可燃ゴミ」「不燃ゴミ」「ビン・缶」「ペットボトル」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・出展準備等で発生するゴミについては、上記の分別方法に分けて、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指定の「ゴミ集積所」に持参してください。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・汁物（うどん・そば・ラーメン・鍋など）を取り扱う出展団体は、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必ず各自で汁受けを用意し、ブース前に設置してください。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・以下に挙げる種類のゴミは会場内で処理できませんので、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必ず出展団体でお持ち帰りください。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400"/>
              </a:spcBef>
            </a:pPr>
            <a:r>
              <a:rPr lang="ja-JP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「段ボール」「廃油」「業務用ビン・缶・ケース・トロ箱」「炭・灰」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「発泡スチロール箱」「クッション材」「金網」</a:t>
            </a:r>
            <a:br>
              <a:rPr lang="en-US" altLang="ja-JP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「造作物（持込看板・のぼり）」「特殊な重量物」「その他危険物」など</a:t>
            </a:r>
            <a:endParaRPr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692695" y="1435910"/>
            <a:ext cx="972000" cy="2542947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ゴミ処理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549275" y="848544"/>
            <a:ext cx="5759450" cy="360040"/>
          </a:xfrm>
          <a:prstGeom prst="roundRect">
            <a:avLst>
              <a:gd name="adj" fmla="val 50000"/>
            </a:avLst>
          </a:prstGeom>
          <a:solidFill>
            <a:srgbClr val="8E002F"/>
          </a:solidFill>
          <a:ln w="12700">
            <a:solidFill>
              <a:srgbClr val="8E00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44000" rtlCol="0" anchor="ctr"/>
          <a:lstStyle/>
          <a:p>
            <a:pPr algn="ctr"/>
            <a:r>
              <a:rPr kumimoji="1" lang="ja-JP" alt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PｺﾞｼｯｸE" pitchFamily="50" charset="-128"/>
                <a:ea typeface="HGPｺﾞｼｯｸE" pitchFamily="50" charset="-128"/>
              </a:rPr>
              <a:t>ブース出展について／運営上の注意</a:t>
            </a: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698170" y="4183889"/>
            <a:ext cx="5159830" cy="5422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・ブースについては、夜間、実施本部で警備員を配置しますが、各出展団体</a:t>
            </a:r>
            <a:b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において雨対策や出展物を布で覆うなどの工夫、高価な物や貴重品は</a:t>
            </a:r>
            <a:b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持ち帰るなど、対策をとってください。</a:t>
            </a:r>
            <a:endParaRPr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・万一破損・紛失等の事故が発生しても、その責任は負いかねます。</a:t>
            </a:r>
            <a:endParaRPr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・出展団体の搬入車両は、別紙</a:t>
            </a: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搬入・搬出作業計画書</a:t>
            </a: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を提出し、</a:t>
            </a:r>
            <a:b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決められた</a:t>
            </a: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『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作業許可証</a:t>
            </a: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』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などの交付を受けて下さい。</a:t>
            </a:r>
            <a:endParaRPr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・出展に係わるその他の詳細は</a:t>
            </a: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【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出展運営マニュアル</a:t>
            </a: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】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を別途作成します。</a:t>
            </a:r>
            <a:endParaRPr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・実施本部へ手配を依頼したレンタル備品は、きれいに使うことを心がけ、</a:t>
            </a:r>
            <a:b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破損等の場合は弁償の対象となりますのでご注意くださいませ。</a:t>
            </a:r>
            <a:endParaRPr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・</a:t>
            </a:r>
            <a:r>
              <a:rPr lang="ja-JP" altLang="en-US" sz="1050" dirty="0">
                <a:latin typeface="+mn-ea"/>
              </a:rPr>
              <a:t>共同給排水場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を利用する場合は、固形物（残飯類）や油を直接流さない</a:t>
            </a:r>
            <a:b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よう、心がけてください。</a:t>
            </a:r>
            <a:b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en-US" altLang="ja-JP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※</a:t>
            </a:r>
            <a:r>
              <a:rPr lang="ja-JP" altLang="en-US" sz="105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配水管の詰まりなどが発生し、利用できなくなります。</a:t>
            </a:r>
            <a:endParaRPr lang="en-US" altLang="ja-JP" sz="1050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寒中のイベントとなりますが、ブース内で</a:t>
            </a:r>
            <a: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｢</a:t>
            </a: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たき火</a:t>
            </a:r>
            <a: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｣</a:t>
            </a: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などの直火を使って</a:t>
            </a:r>
            <a:b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暖をとることは避けてください。</a:t>
            </a:r>
            <a:b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その場合は、市販のストーブやレンタル品でのストーブを活用ください。</a:t>
            </a:r>
            <a:endParaRPr lang="en-US" altLang="ja-JP" sz="1050" b="1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endParaRPr lang="en-US" altLang="ja-JP" sz="105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●</a:t>
            </a: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以下の日程で、出展運営説明会を開催します。</a:t>
            </a:r>
            <a:b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イベントへ参加いただくにあたって、</a:t>
            </a:r>
            <a:b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搬入出についてや駐車スペース、出展場所等について説明させていただきます。　　</a:t>
            </a:r>
            <a:b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また、運営上の留意事項などをまとめた、マニュアルもお配りいたしますので、</a:t>
            </a:r>
            <a:b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</a:b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必ずご出席ください。</a:t>
            </a:r>
            <a:endParaRPr lang="en-US" altLang="ja-JP" sz="1050" b="1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日時</a:t>
            </a:r>
            <a:r>
              <a:rPr lang="ja-JP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：</a:t>
            </a:r>
            <a:r>
              <a:rPr lang="en-US" altLang="ja-JP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2026</a:t>
            </a:r>
            <a:r>
              <a:rPr lang="ja-JP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年</a:t>
            </a:r>
            <a: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r>
              <a:rPr lang="ja-JP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月</a:t>
            </a:r>
            <a:r>
              <a:rPr lang="en-US" altLang="ja-JP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14</a:t>
            </a:r>
            <a:r>
              <a:rPr lang="ja-JP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日（水）</a:t>
            </a:r>
            <a:r>
              <a:rPr lang="en-US" altLang="ja-JP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10:30</a:t>
            </a:r>
            <a:r>
              <a:rPr lang="en-US" altLang="ja-JP" sz="1050" b="1" dirty="0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〜</a:t>
            </a: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ja-JP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場所：</a:t>
            </a:r>
            <a:r>
              <a:rPr lang="zh-CN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広島市中区袋町６番３６号</a:t>
            </a:r>
            <a:endParaRPr lang="en-US" altLang="zh-CN" sz="1050" b="1"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  <a:p>
            <a:pPr>
              <a:lnSpc>
                <a:spcPts val="1400"/>
              </a:lnSpc>
              <a:spcBef>
                <a:spcPts val="600"/>
              </a:spcBef>
            </a:pPr>
            <a:r>
              <a:rPr lang="ja-JP" altLang="ja-JP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</a:t>
            </a:r>
            <a:r>
              <a:rPr lang="ja-JP" altLang="en-US" sz="1050" b="1">
                <a:solidFill>
                  <a:srgbClr val="FF0000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　　</a:t>
            </a:r>
            <a:r>
              <a:rPr lang="ja-JP" altLang="en-US" sz="1050" b="1">
                <a:solidFill>
                  <a:srgbClr val="C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 </a:t>
            </a:r>
            <a:r>
              <a:rPr lang="ja-JP" altLang="en-US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まちづくり市民交流プラザ　北棟５階研修室（</a:t>
            </a:r>
            <a:r>
              <a:rPr lang="en-US" altLang="ja-JP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en-US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lang="ja-JP" altLang="en-US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lang="en-US" altLang="ja-JP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C</a:t>
            </a:r>
            <a:r>
              <a:rPr lang="ja-JP" altLang="en-US" sz="1050" b="1">
                <a:solidFill>
                  <a:srgbClr val="FF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lang="en-US" altLang="ja-JP" sz="1050" b="1" dirty="0">
              <a:solidFill>
                <a:srgbClr val="FF0000"/>
              </a:solidFill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701675" y="4183888"/>
            <a:ext cx="972000" cy="520050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wrap="none" tIns="108000">
            <a:noAutofit/>
          </a:bodyPr>
          <a:lstStyle/>
          <a:p>
            <a:pPr algn="ctr"/>
            <a:r>
              <a:rPr lang="ja-JP" altLang="en-US" sz="11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その他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FC6C4DA-73D8-2AD9-F5A1-6C6FAB4BE928}"/>
              </a:ext>
            </a:extLst>
          </p:cNvPr>
          <p:cNvSpPr txBox="1"/>
          <p:nvPr/>
        </p:nvSpPr>
        <p:spPr>
          <a:xfrm>
            <a:off x="2148840" y="272479"/>
            <a:ext cx="256032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広島城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オイスターフェス</a:t>
            </a:r>
            <a:r>
              <a:rPr lang="en-US" altLang="ja-JP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2026</a:t>
            </a:r>
            <a:r>
              <a:rPr lang="ja-JP" altLang="en-US" sz="70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　</a:t>
            </a:r>
            <a:r>
              <a:rPr lang="ja-JP" altLang="en-US" sz="700" dirty="0">
                <a:solidFill>
                  <a:srgbClr val="8E002F"/>
                </a:solidFill>
                <a:latin typeface="HGP創英角ｺﾞｼｯｸUB" pitchFamily="50" charset="-128"/>
                <a:ea typeface="HGP創英角ｺﾞｼｯｸUB" pitchFamily="50" charset="-128"/>
              </a:rPr>
              <a:t>～海の幸・山の幸大集合～　</a:t>
            </a:r>
            <a:endParaRPr kumimoji="1" lang="ja-JP" altLang="en-US" sz="700" dirty="0">
              <a:solidFill>
                <a:srgbClr val="8E002F"/>
              </a:solidFill>
            </a:endParaRP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50294F18-9B01-0A48-4BEF-07243A5FBB61}"/>
              </a:ext>
            </a:extLst>
          </p:cNvPr>
          <p:cNvCxnSpPr/>
          <p:nvPr/>
        </p:nvCxnSpPr>
        <p:spPr>
          <a:xfrm>
            <a:off x="549275" y="521604"/>
            <a:ext cx="5759450" cy="0"/>
          </a:xfrm>
          <a:prstGeom prst="line">
            <a:avLst/>
          </a:prstGeom>
          <a:ln w="38100">
            <a:solidFill>
              <a:srgbClr val="8E00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創英角&amp;メイリオ">
      <a:majorFont>
        <a:latin typeface="HGP創英角ｺﾞｼｯｸUB"/>
        <a:ea typeface="HGP創英角ｺﾞｼｯｸUB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2012</TotalTime>
  <Words>4043</Words>
  <Application>Microsoft Office PowerPoint</Application>
  <PresentationFormat>A4 210 x 297 mm</PresentationFormat>
  <Paragraphs>264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HGPｺﾞｼｯｸE</vt:lpstr>
      <vt:lpstr>HGP創英角ｺﾞｼｯｸUB</vt:lpstr>
      <vt:lpstr>Meiryo UI</vt:lpstr>
      <vt:lpstr>メイリオ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</dc:title>
  <dc:creator>-</dc:creator>
  <cp:lastModifiedBy>-</cp:lastModifiedBy>
  <cp:revision>0</cp:revision>
  <cp:lastPrinted>2024-11-19T07:24:17Z</cp:lastPrinted>
  <dcterms:created xsi:type="dcterms:W3CDTF">2015-12-03T02:15:34Z</dcterms:created>
  <dcterms:modified xsi:type="dcterms:W3CDTF">2015-12-03T02:15:34Z</dcterms:modified>
</cp:coreProperties>
</file>